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15" r:id="rId1"/>
  </p:sldMasterIdLst>
  <p:notesMasterIdLst>
    <p:notesMasterId r:id="rId25"/>
  </p:notesMasterIdLst>
  <p:sldIdLst>
    <p:sldId id="256" r:id="rId2"/>
    <p:sldId id="263" r:id="rId3"/>
    <p:sldId id="281" r:id="rId4"/>
    <p:sldId id="280" r:id="rId5"/>
    <p:sldId id="283" r:id="rId6"/>
    <p:sldId id="270" r:id="rId7"/>
    <p:sldId id="259" r:id="rId8"/>
    <p:sldId id="264" r:id="rId9"/>
    <p:sldId id="271" r:id="rId10"/>
    <p:sldId id="261" r:id="rId11"/>
    <p:sldId id="265" r:id="rId12"/>
    <p:sldId id="266" r:id="rId13"/>
    <p:sldId id="267" r:id="rId14"/>
    <p:sldId id="268" r:id="rId15"/>
    <p:sldId id="269" r:id="rId16"/>
    <p:sldId id="273" r:id="rId17"/>
    <p:sldId id="274" r:id="rId18"/>
    <p:sldId id="272" r:id="rId19"/>
    <p:sldId id="275" r:id="rId20"/>
    <p:sldId id="277" r:id="rId21"/>
    <p:sldId id="262" r:id="rId22"/>
    <p:sldId id="278" r:id="rId23"/>
    <p:sldId id="276"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19"/>
    <p:restoredTop sz="93609"/>
  </p:normalViewPr>
  <p:slideViewPr>
    <p:cSldViewPr snapToGrid="0" snapToObjects="1">
      <p:cViewPr varScale="1">
        <p:scale>
          <a:sx n="98" d="100"/>
          <a:sy n="98" d="100"/>
        </p:scale>
        <p:origin x="216" y="4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lfortmann/Dropbox/CGI%20for%20Polar%20Research/Instructor%20folders/Fortmann/Sea%20Level%20rise%20module/Sea%20Level%20rise%20module/CGI%20SLR%20Student%20Module%20Student%20Final%20V2.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Figure</a:t>
            </a:r>
            <a:r>
              <a:rPr lang="en-US" b="1" baseline="0"/>
              <a:t> 3. </a:t>
            </a:r>
            <a:r>
              <a:rPr lang="en-US" b="1"/>
              <a:t>Expected Marginal Damages from</a:t>
            </a:r>
            <a:r>
              <a:rPr lang="en-US" b="1" baseline="0"/>
              <a:t> Flooding by SLR Scenario</a:t>
            </a:r>
            <a:r>
              <a:rPr lang="en-US" b="1"/>
              <a:t>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strRef>
              <c:f>'Part 3. Cost-Benefit Graph'!$C$17</c:f>
              <c:strCache>
                <c:ptCount val="1"/>
                <c:pt idx="0">
                  <c:v>Baseline MD </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Graph'!$C$18:$C$27</c:f>
              <c:numCache>
                <c:formatCode>0.0</c:formatCode>
                <c:ptCount val="10"/>
                <c:pt idx="0">
                  <c:v>52.25</c:v>
                </c:pt>
                <c:pt idx="1">
                  <c:v>27.17</c:v>
                </c:pt>
                <c:pt idx="2">
                  <c:v>16.301999999999992</c:v>
                </c:pt>
                <c:pt idx="3">
                  <c:v>24.244</c:v>
                </c:pt>
                <c:pt idx="4">
                  <c:v>29.12703999999999</c:v>
                </c:pt>
                <c:pt idx="5">
                  <c:v>15.624000000000006</c:v>
                </c:pt>
                <c:pt idx="6">
                  <c:v>1.8719999999999994</c:v>
                </c:pt>
                <c:pt idx="7">
                  <c:v>2.4053600000000008</c:v>
                </c:pt>
                <c:pt idx="8">
                  <c:v>1.619999999999999</c:v>
                </c:pt>
                <c:pt idx="9">
                  <c:v>1.2400000000000007</c:v>
                </c:pt>
              </c:numCache>
            </c:numRef>
          </c:yVal>
          <c:smooth val="1"/>
          <c:extLst>
            <c:ext xmlns:c16="http://schemas.microsoft.com/office/drawing/2014/chart" uri="{C3380CC4-5D6E-409C-BE32-E72D297353CC}">
              <c16:uniqueId val="{00000000-9BA3-C34C-8D8D-0BAF563C8CF3}"/>
            </c:ext>
          </c:extLst>
        </c:ser>
        <c:ser>
          <c:idx val="1"/>
          <c:order val="1"/>
          <c:tx>
            <c:strRef>
              <c:f>'Part 3. Cost-Benefit Graph'!$D$17</c:f>
              <c:strCache>
                <c:ptCount val="1"/>
                <c:pt idx="0">
                  <c:v>Best Case MD</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Graph'!$D$18:$D$27</c:f>
              <c:numCache>
                <c:formatCode>0.0</c:formatCode>
                <c:ptCount val="10"/>
                <c:pt idx="0">
                  <c:v>50</c:v>
                </c:pt>
                <c:pt idx="1">
                  <c:v>26</c:v>
                </c:pt>
                <c:pt idx="2">
                  <c:v>15.599999999999994</c:v>
                </c:pt>
                <c:pt idx="3">
                  <c:v>23.200000000000003</c:v>
                </c:pt>
                <c:pt idx="4">
                  <c:v>14.625999999999994</c:v>
                </c:pt>
                <c:pt idx="5">
                  <c:v>7.344000000000003</c:v>
                </c:pt>
                <c:pt idx="6">
                  <c:v>0.31199999999999989</c:v>
                </c:pt>
                <c:pt idx="7">
                  <c:v>0.3466800000000001</c:v>
                </c:pt>
                <c:pt idx="8">
                  <c:v>0.16199999999999989</c:v>
                </c:pt>
                <c:pt idx="9">
                  <c:v>0.12400000000000005</c:v>
                </c:pt>
              </c:numCache>
            </c:numRef>
          </c:yVal>
          <c:smooth val="1"/>
          <c:extLst>
            <c:ext xmlns:c16="http://schemas.microsoft.com/office/drawing/2014/chart" uri="{C3380CC4-5D6E-409C-BE32-E72D297353CC}">
              <c16:uniqueId val="{00000001-9BA3-C34C-8D8D-0BAF563C8CF3}"/>
            </c:ext>
          </c:extLst>
        </c:ser>
        <c:ser>
          <c:idx val="2"/>
          <c:order val="2"/>
          <c:tx>
            <c:strRef>
              <c:f>'Part 3. Cost-Benefit Graph'!$E$17</c:f>
              <c:strCache>
                <c:ptCount val="1"/>
                <c:pt idx="0">
                  <c:v>Worst Case MD</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Graph'!$E$18:$E$27</c:f>
              <c:numCache>
                <c:formatCode>0.0</c:formatCode>
                <c:ptCount val="10"/>
                <c:pt idx="0">
                  <c:v>50.05</c:v>
                </c:pt>
                <c:pt idx="1">
                  <c:v>26.026000000000003</c:v>
                </c:pt>
                <c:pt idx="2">
                  <c:v>15.615599999999993</c:v>
                </c:pt>
                <c:pt idx="3">
                  <c:v>23.223200000000002</c:v>
                </c:pt>
                <c:pt idx="4">
                  <c:v>28.400851999999993</c:v>
                </c:pt>
                <c:pt idx="5">
                  <c:v>21.600000000000009</c:v>
                </c:pt>
                <c:pt idx="6">
                  <c:v>15.599999999999996</c:v>
                </c:pt>
                <c:pt idx="7">
                  <c:v>14.894400000000005</c:v>
                </c:pt>
                <c:pt idx="8">
                  <c:v>3.239999999999998</c:v>
                </c:pt>
                <c:pt idx="9">
                  <c:v>2.4800000000000013</c:v>
                </c:pt>
              </c:numCache>
            </c:numRef>
          </c:yVal>
          <c:smooth val="1"/>
          <c:extLst>
            <c:ext xmlns:c16="http://schemas.microsoft.com/office/drawing/2014/chart" uri="{C3380CC4-5D6E-409C-BE32-E72D297353CC}">
              <c16:uniqueId val="{00000002-9BA3-C34C-8D8D-0BAF563C8CF3}"/>
            </c:ext>
          </c:extLst>
        </c:ser>
        <c:ser>
          <c:idx val="3"/>
          <c:order val="3"/>
          <c:tx>
            <c:strRef>
              <c:f>'Part 3. Cost-Benefit Graph'!$F$17</c:f>
              <c:strCache>
                <c:ptCount val="1"/>
                <c:pt idx="0">
                  <c:v>Marginal Cost </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f>'Part 3. Cost-Benefit Graph'!$B$18:$B$27</c:f>
              <c:numCache>
                <c:formatCode>General</c:formatCode>
                <c:ptCount val="10"/>
                <c:pt idx="0">
                  <c:v>1</c:v>
                </c:pt>
                <c:pt idx="1">
                  <c:v>2</c:v>
                </c:pt>
                <c:pt idx="2">
                  <c:v>3</c:v>
                </c:pt>
                <c:pt idx="3">
                  <c:v>4</c:v>
                </c:pt>
                <c:pt idx="4">
                  <c:v>5</c:v>
                </c:pt>
                <c:pt idx="5">
                  <c:v>6</c:v>
                </c:pt>
                <c:pt idx="6">
                  <c:v>7</c:v>
                </c:pt>
                <c:pt idx="7">
                  <c:v>8</c:v>
                </c:pt>
                <c:pt idx="8">
                  <c:v>9</c:v>
                </c:pt>
                <c:pt idx="9">
                  <c:v>10</c:v>
                </c:pt>
              </c:numCache>
            </c:numRef>
          </c:xVal>
          <c:yVal>
            <c:numRef>
              <c:f>'Part 3. Cost-Benefit Graph'!$F$18:$F$27</c:f>
              <c:numCache>
                <c:formatCode>General</c:formatCode>
                <c:ptCount val="10"/>
              </c:numCache>
            </c:numRef>
          </c:yVal>
          <c:smooth val="1"/>
          <c:extLst>
            <c:ext xmlns:c16="http://schemas.microsoft.com/office/drawing/2014/chart" uri="{C3380CC4-5D6E-409C-BE32-E72D297353CC}">
              <c16:uniqueId val="{00000003-9BA3-C34C-8D8D-0BAF563C8CF3}"/>
            </c:ext>
          </c:extLst>
        </c:ser>
        <c:dLbls>
          <c:showLegendKey val="0"/>
          <c:showVal val="0"/>
          <c:showCatName val="0"/>
          <c:showSerName val="0"/>
          <c:showPercent val="0"/>
          <c:showBubbleSize val="0"/>
        </c:dLbls>
        <c:axId val="1549552735"/>
        <c:axId val="1547238591"/>
      </c:scatterChart>
      <c:valAx>
        <c:axId val="1549552735"/>
        <c:scaling>
          <c:orientation val="minMax"/>
          <c:max val="1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Maximum</a:t>
                </a:r>
                <a:r>
                  <a:rPr lang="en-US" sz="1200" b="1" baseline="0"/>
                  <a:t> </a:t>
                </a:r>
                <a:r>
                  <a:rPr lang="en-US" sz="1200" b="1"/>
                  <a:t>Flood Height in Ft</a:t>
                </a:r>
              </a:p>
            </c:rich>
          </c:tx>
          <c:layout>
            <c:manualLayout>
              <c:xMode val="edge"/>
              <c:yMode val="edge"/>
              <c:x val="0.31195874699645226"/>
              <c:y val="0.7417209085429509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7238591"/>
        <c:crosses val="autoZero"/>
        <c:crossBetween val="midCat"/>
      </c:valAx>
      <c:valAx>
        <c:axId val="1547238591"/>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Millions of Dollars USD</a:t>
                </a:r>
              </a:p>
            </c:rich>
          </c:tx>
          <c:layout>
            <c:manualLayout>
              <c:xMode val="edge"/>
              <c:yMode val="edge"/>
              <c:x val="3.0826882578907415E-2"/>
              <c:y val="0.1934261917555539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9552735"/>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solidFill>
        <a:schemeClr val="tx1"/>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tiff>
</file>

<file path=ppt/media/image10.png>
</file>

<file path=ppt/media/image11.png>
</file>

<file path=ppt/media/image12.png>
</file>

<file path=ppt/media/image13.png>
</file>

<file path=ppt/media/image14.tiff>
</file>

<file path=ppt/media/image15.tiff>
</file>

<file path=ppt/media/image16.tiff>
</file>

<file path=ppt/media/image17.tiff>
</file>

<file path=ppt/media/image18.png>
</file>

<file path=ppt/media/image19.png>
</file>

<file path=ppt/media/image2.tiff>
</file>

<file path=ppt/media/image20.png>
</file>

<file path=ppt/media/image21.png>
</file>

<file path=ppt/media/image3.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13D90D-B985-0A4F-BBBE-17D1D056F38A}" type="datetimeFigureOut">
              <a:rPr lang="en-US" smtClean="0"/>
              <a:t>2/17/20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6B6D48-57A4-F649-965D-63F100B727D4}" type="slidenum">
              <a:rPr lang="en-US" smtClean="0"/>
              <a:t>‹#›</a:t>
            </a:fld>
            <a:endParaRPr lang="en-US"/>
          </a:p>
        </p:txBody>
      </p:sp>
    </p:spTree>
    <p:extLst>
      <p:ext uri="{BB962C8B-B14F-4D97-AF65-F5344CB8AC3E}">
        <p14:creationId xmlns:p14="http://schemas.microsoft.com/office/powerpoint/2010/main" val="216803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www.ipcc.ch/site/assets/uploads/2018/02/WG1AR5_SPM_FINAL.pdf"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tidesandcurrents.noaa.gov/publications/techrpt83_Global_and_Regional_SLR_Scenarios_for_the_US_final.pdf"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onthegomap.com/#/create"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owl.purdue.edu/owl/subject_specific_writing/professional_technical_writing/memos/index.html"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cei.noaa.gov/news/national-climate-201712"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video.nationalgeographic.com/video/magazine/0000015c-d022-d1cb-a7fd-d4ffc11f0000"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arcgis.com/home/webmap/viewer.html?useExisting=1&amp;layers=8abd47c2988d497a8f24ad89180980c8"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a:t>
            </a:fld>
            <a:endParaRPr lang="en-US"/>
          </a:p>
        </p:txBody>
      </p:sp>
    </p:spTree>
    <p:extLst>
      <p:ext uri="{BB962C8B-B14F-4D97-AF65-F5344CB8AC3E}">
        <p14:creationId xmlns:p14="http://schemas.microsoft.com/office/powerpoint/2010/main" val="4495806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13</a:t>
            </a:fld>
            <a:endParaRPr lang="en-US"/>
          </a:p>
        </p:txBody>
      </p:sp>
    </p:spTree>
    <p:extLst>
      <p:ext uri="{BB962C8B-B14F-4D97-AF65-F5344CB8AC3E}">
        <p14:creationId xmlns:p14="http://schemas.microsoft.com/office/powerpoint/2010/main" val="1073961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14</a:t>
            </a:fld>
            <a:endParaRPr lang="en-US"/>
          </a:p>
        </p:txBody>
      </p:sp>
    </p:spTree>
    <p:extLst>
      <p:ext uri="{BB962C8B-B14F-4D97-AF65-F5344CB8AC3E}">
        <p14:creationId xmlns:p14="http://schemas.microsoft.com/office/powerpoint/2010/main" val="12394765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15</a:t>
            </a:fld>
            <a:endParaRPr lang="en-US"/>
          </a:p>
        </p:txBody>
      </p:sp>
    </p:spTree>
    <p:extLst>
      <p:ext uri="{BB962C8B-B14F-4D97-AF65-F5344CB8AC3E}">
        <p14:creationId xmlns:p14="http://schemas.microsoft.com/office/powerpoint/2010/main" val="4564929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16</a:t>
            </a:fld>
            <a:endParaRPr lang="en-US"/>
          </a:p>
        </p:txBody>
      </p:sp>
    </p:spTree>
    <p:extLst>
      <p:ext uri="{BB962C8B-B14F-4D97-AF65-F5344CB8AC3E}">
        <p14:creationId xmlns:p14="http://schemas.microsoft.com/office/powerpoint/2010/main" val="4197510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Summary for Policy Makers Report (IPCC 2013) website: </a:t>
            </a:r>
            <a:r>
              <a:rPr lang="en-US" dirty="0">
                <a:hlinkClick r:id="rId3"/>
              </a:rPr>
              <a:t>https://www.ipcc.ch/site/assets/uploads/2018/02/WG1AR5_SPM_FINAL.pdf</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17</a:t>
            </a:fld>
            <a:endParaRPr lang="en-US"/>
          </a:p>
        </p:txBody>
      </p:sp>
    </p:spTree>
    <p:extLst>
      <p:ext uri="{BB962C8B-B14F-4D97-AF65-F5344CB8AC3E}">
        <p14:creationId xmlns:p14="http://schemas.microsoft.com/office/powerpoint/2010/main" val="25786674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NOAA 2017: Sweet, W. V., Kopp, R. E., Weaver, C. P., </a:t>
            </a:r>
            <a:r>
              <a:rPr lang="en-US" dirty="0" err="1"/>
              <a:t>Obeysekara</a:t>
            </a:r>
            <a:r>
              <a:rPr lang="en-US" dirty="0"/>
              <a:t>, J., Horton, R. M., </a:t>
            </a:r>
            <a:r>
              <a:rPr lang="en-US" dirty="0" err="1"/>
              <a:t>Thieler</a:t>
            </a:r>
            <a:r>
              <a:rPr lang="en-US" dirty="0"/>
              <a:t>, E. R., and </a:t>
            </a:r>
            <a:r>
              <a:rPr lang="en-US" dirty="0" err="1"/>
              <a:t>Zervas</a:t>
            </a:r>
            <a:r>
              <a:rPr lang="en-US" dirty="0"/>
              <a:t>, C. (2017). Global and Regional Sea Level Rise Scenarios for the United States. NOAA Technical Report NOS CO-OPS 083. Retrieved from: </a:t>
            </a:r>
            <a:r>
              <a:rPr lang="en-US" dirty="0">
                <a:hlinkClick r:id="rId3"/>
              </a:rPr>
              <a:t>https://tidesandcurrents.noaa.gov/publications/techrpt83_Global_and_Regional_SLR_Scenarios_for_the_US_final.pdf</a:t>
            </a:r>
            <a:endParaRPr lang="en-US" dirty="0"/>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18</a:t>
            </a:fld>
            <a:endParaRPr lang="en-US"/>
          </a:p>
        </p:txBody>
      </p:sp>
    </p:spTree>
    <p:extLst>
      <p:ext uri="{BB962C8B-B14F-4D97-AF65-F5344CB8AC3E}">
        <p14:creationId xmlns:p14="http://schemas.microsoft.com/office/powerpoint/2010/main" val="34100711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Mapping website: </a:t>
            </a:r>
            <a:r>
              <a:rPr lang="en-US" dirty="0">
                <a:hlinkClick r:id="rId3"/>
              </a:rPr>
              <a:t>https://onthegomap.com/#/create</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19</a:t>
            </a:fld>
            <a:endParaRPr lang="en-US"/>
          </a:p>
        </p:txBody>
      </p:sp>
    </p:spTree>
    <p:extLst>
      <p:ext uri="{BB962C8B-B14F-4D97-AF65-F5344CB8AC3E}">
        <p14:creationId xmlns:p14="http://schemas.microsoft.com/office/powerpoint/2010/main" val="38027630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20</a:t>
            </a:fld>
            <a:endParaRPr lang="en-US"/>
          </a:p>
        </p:txBody>
      </p:sp>
    </p:spTree>
    <p:extLst>
      <p:ext uri="{BB962C8B-B14F-4D97-AF65-F5344CB8AC3E}">
        <p14:creationId xmlns:p14="http://schemas.microsoft.com/office/powerpoint/2010/main" val="1441847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Purdue University online writing lab: Memos website” </a:t>
            </a:r>
            <a:r>
              <a:rPr lang="en-US" dirty="0">
                <a:hlinkClick r:id="rId3"/>
              </a:rPr>
              <a:t>https://owl.purdue.edu/owl/subject_specific_writing/professional_technical_writing/memos/index.html</a:t>
            </a:r>
            <a:endParaRPr lang="en-US" dirty="0"/>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22</a:t>
            </a:fld>
            <a:endParaRPr lang="en-US"/>
          </a:p>
        </p:txBody>
      </p:sp>
    </p:spTree>
    <p:extLst>
      <p:ext uri="{BB962C8B-B14F-4D97-AF65-F5344CB8AC3E}">
        <p14:creationId xmlns:p14="http://schemas.microsoft.com/office/powerpoint/2010/main" val="1292786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dirty="0">
                <a:solidFill>
                  <a:schemeClr val="tx1"/>
                </a:solidFill>
              </a:rPr>
              <a:t>NOAA 2018 Report: Assessing the U.S. Climate in 2017. Retrieved from website: </a:t>
            </a:r>
            <a:r>
              <a:rPr lang="en-US" dirty="0">
                <a:hlinkClick r:id="rId3"/>
              </a:rPr>
              <a:t>https://www.ncei.noaa.gov/news/national-climate-201712</a:t>
            </a:r>
            <a:endParaRPr lang="en-US" dirty="0">
              <a:solidFill>
                <a:srgbClr val="0070C0"/>
              </a:solidFill>
            </a:endParaRP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3</a:t>
            </a:fld>
            <a:endParaRPr lang="en-US"/>
          </a:p>
        </p:txBody>
      </p:sp>
    </p:spTree>
    <p:extLst>
      <p:ext uri="{BB962C8B-B14F-4D97-AF65-F5344CB8AC3E}">
        <p14:creationId xmlns:p14="http://schemas.microsoft.com/office/powerpoint/2010/main" val="1338833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pitchFamily="2" charset="0"/>
                <a:ea typeface="MS Mincho" panose="02020609040205080304" pitchFamily="49" charset="-128"/>
                <a:cs typeface="Arial" panose="020B0604020202020204" pitchFamily="34" charset="0"/>
              </a:rPr>
              <a:t>National Geographic video link: </a:t>
            </a:r>
            <a:r>
              <a:rPr lang="en-US" dirty="0">
                <a:hlinkClick r:id="rId3"/>
              </a:rPr>
              <a:t>https://video.nationalgeographic.com/video/magazine/0000015c-d022-d1cb-a7fd-d4ffc11f0000</a:t>
            </a:r>
            <a:endParaRPr lang="en-US" sz="1200" dirty="0">
              <a:latin typeface="Times" pitchFamily="2" charset="0"/>
              <a:ea typeface="MS Mincho" panose="02020609040205080304" pitchFamily="49"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pitchFamily="2" charset="0"/>
                <a:ea typeface="MS Mincho" panose="02020609040205080304" pitchFamily="49" charset="-128"/>
                <a:cs typeface="Arial" panose="020B0604020202020204" pitchFamily="34" charset="0"/>
              </a:rPr>
              <a:t>Scientific American article: https://</a:t>
            </a:r>
            <a:r>
              <a:rPr lang="en-US" sz="1200" dirty="0" err="1">
                <a:latin typeface="Times" pitchFamily="2" charset="0"/>
                <a:ea typeface="MS Mincho" panose="02020609040205080304" pitchFamily="49" charset="-128"/>
                <a:cs typeface="Arial" panose="020B0604020202020204" pitchFamily="34" charset="0"/>
              </a:rPr>
              <a:t>www.scientificamerican.com</a:t>
            </a:r>
            <a:r>
              <a:rPr lang="en-US" sz="1200" dirty="0">
                <a:latin typeface="Times" pitchFamily="2" charset="0"/>
                <a:ea typeface="MS Mincho" panose="02020609040205080304" pitchFamily="49" charset="-128"/>
                <a:cs typeface="Arial" panose="020B0604020202020204" pitchFamily="34" charset="0"/>
              </a:rPr>
              <a:t>/article/how-is-worldwide-sea-level-rise-driven-by-melting-arctic-ice/</a:t>
            </a:r>
            <a:endParaRPr lang="en-US" dirty="0">
              <a:latin typeface="Cambria" panose="02040503050406030204" pitchFamily="18" charset="0"/>
              <a:ea typeface="MS Mincho" panose="02020609040205080304" pitchFamily="49" charset="-128"/>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4</a:t>
            </a:fld>
            <a:endParaRPr lang="en-US"/>
          </a:p>
        </p:txBody>
      </p:sp>
    </p:spTree>
    <p:extLst>
      <p:ext uri="{BB962C8B-B14F-4D97-AF65-F5344CB8AC3E}">
        <p14:creationId xmlns:p14="http://schemas.microsoft.com/office/powerpoint/2010/main" val="1270443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Riskfinder.org</a:t>
            </a:r>
            <a:r>
              <a:rPr lang="en-US" dirty="0"/>
              <a:t> website: https://</a:t>
            </a:r>
            <a:r>
              <a:rPr lang="en-US" dirty="0" err="1"/>
              <a:t>riskfinder.climatecentral.org</a:t>
            </a:r>
            <a:r>
              <a:rPr lang="en-US" dirty="0"/>
              <a:t>/place/</a:t>
            </a:r>
            <a:r>
              <a:rPr lang="en-US" dirty="0" err="1"/>
              <a:t>tacoma.wa.us?comparisonType</a:t>
            </a:r>
            <a:r>
              <a:rPr lang="en-US" dirty="0"/>
              <a:t>=</a:t>
            </a:r>
            <a:r>
              <a:rPr lang="en-US" dirty="0" err="1"/>
              <a:t>city-council-district&amp;forecastType</a:t>
            </a:r>
            <a:r>
              <a:rPr lang="en-US" dirty="0"/>
              <a:t>=</a:t>
            </a:r>
            <a:r>
              <a:rPr lang="en-US" dirty="0" err="1"/>
              <a:t>NRC_High&amp;level</a:t>
            </a:r>
            <a:r>
              <a:rPr lang="en-US" dirty="0"/>
              <a:t>=4&amp;unit=ft</a:t>
            </a: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5</a:t>
            </a:fld>
            <a:endParaRPr lang="en-US"/>
          </a:p>
        </p:txBody>
      </p:sp>
    </p:spTree>
    <p:extLst>
      <p:ext uri="{BB962C8B-B14F-4D97-AF65-F5344CB8AC3E}">
        <p14:creationId xmlns:p14="http://schemas.microsoft.com/office/powerpoint/2010/main" val="4131056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ArcGIS Housing data website: </a:t>
            </a:r>
            <a:r>
              <a:rPr lang="en-US" dirty="0">
                <a:hlinkClick r:id="rId3"/>
              </a:rPr>
              <a:t>https://www.arcgis.com/home/webmap/viewer.html?useExisting=1&amp;layers=8abd47c2988d497a8f24ad89180980c8</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6</a:t>
            </a:fld>
            <a:endParaRPr lang="en-US"/>
          </a:p>
        </p:txBody>
      </p:sp>
    </p:spTree>
    <p:extLst>
      <p:ext uri="{BB962C8B-B14F-4D97-AF65-F5344CB8AC3E}">
        <p14:creationId xmlns:p14="http://schemas.microsoft.com/office/powerpoint/2010/main" val="4213129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7</a:t>
            </a:fld>
            <a:endParaRPr lang="en-US"/>
          </a:p>
        </p:txBody>
      </p:sp>
    </p:spTree>
    <p:extLst>
      <p:ext uri="{BB962C8B-B14F-4D97-AF65-F5344CB8AC3E}">
        <p14:creationId xmlns:p14="http://schemas.microsoft.com/office/powerpoint/2010/main" val="11223393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10</a:t>
            </a:fld>
            <a:endParaRPr lang="en-US"/>
          </a:p>
        </p:txBody>
      </p:sp>
    </p:spTree>
    <p:extLst>
      <p:ext uri="{BB962C8B-B14F-4D97-AF65-F5344CB8AC3E}">
        <p14:creationId xmlns:p14="http://schemas.microsoft.com/office/powerpoint/2010/main" val="18783161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11</a:t>
            </a:fld>
            <a:endParaRPr lang="en-US"/>
          </a:p>
        </p:txBody>
      </p:sp>
    </p:spTree>
    <p:extLst>
      <p:ext uri="{BB962C8B-B14F-4D97-AF65-F5344CB8AC3E}">
        <p14:creationId xmlns:p14="http://schemas.microsoft.com/office/powerpoint/2010/main" val="1091364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12</a:t>
            </a:fld>
            <a:endParaRPr lang="en-US"/>
          </a:p>
        </p:txBody>
      </p:sp>
    </p:spTree>
    <p:extLst>
      <p:ext uri="{BB962C8B-B14F-4D97-AF65-F5344CB8AC3E}">
        <p14:creationId xmlns:p14="http://schemas.microsoft.com/office/powerpoint/2010/main" val="303067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80187-A623-4A43-912B-012C94E19E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ED5453-2395-2E47-B07B-118FA34166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F9F59D5-B599-9742-8EB0-8F9FC8401672}"/>
              </a:ext>
            </a:extLst>
          </p:cNvPr>
          <p:cNvSpPr>
            <a:spLocks noGrp="1"/>
          </p:cNvSpPr>
          <p:nvPr>
            <p:ph type="dt" sz="half" idx="10"/>
          </p:nvPr>
        </p:nvSpPr>
        <p:spPr/>
        <p:txBody>
          <a:bodyPr/>
          <a:lstStyle/>
          <a:p>
            <a:fld id="{FD490B25-FA1B-6E4B-9FA7-C1B39702CA30}" type="datetime1">
              <a:rPr lang="en-US" smtClean="0"/>
              <a:t>2/17/20</a:t>
            </a:fld>
            <a:endParaRPr lang="en-US"/>
          </a:p>
        </p:txBody>
      </p:sp>
      <p:sp>
        <p:nvSpPr>
          <p:cNvPr id="5" name="Footer Placeholder 4">
            <a:extLst>
              <a:ext uri="{FF2B5EF4-FFF2-40B4-BE49-F238E27FC236}">
                <a16:creationId xmlns:a16="http://schemas.microsoft.com/office/drawing/2014/main" id="{D70554D0-AE96-8F4E-A9EF-1CC105131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3D47B5-8C24-3B43-BAEB-0CD4982695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42522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FD3A9-F63C-794A-B3B9-896E6D45A0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3D41FF5-EE31-3743-895F-E84D938D762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C8B85F-F6C6-E644-A5C2-17266C8C9CF1}"/>
              </a:ext>
            </a:extLst>
          </p:cNvPr>
          <p:cNvSpPr>
            <a:spLocks noGrp="1"/>
          </p:cNvSpPr>
          <p:nvPr>
            <p:ph type="dt" sz="half" idx="10"/>
          </p:nvPr>
        </p:nvSpPr>
        <p:spPr/>
        <p:txBody>
          <a:bodyPr/>
          <a:lstStyle/>
          <a:p>
            <a:fld id="{B6838875-99DC-774C-B40F-C0C12D684ECC}" type="datetime1">
              <a:rPr lang="en-US" smtClean="0"/>
              <a:t>2/17/20</a:t>
            </a:fld>
            <a:endParaRPr lang="en-US"/>
          </a:p>
        </p:txBody>
      </p:sp>
      <p:sp>
        <p:nvSpPr>
          <p:cNvPr id="5" name="Footer Placeholder 4">
            <a:extLst>
              <a:ext uri="{FF2B5EF4-FFF2-40B4-BE49-F238E27FC236}">
                <a16:creationId xmlns:a16="http://schemas.microsoft.com/office/drawing/2014/main" id="{9BB68665-9629-0C4A-A3C2-898120301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A3125D-B571-0A4E-878B-ADBEAC3A619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22619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C86B46-DD0A-1D42-8AFF-81F02A2D7B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FD8A99-3D2C-764D-9078-EE3F2EE38C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981504-FA18-E34D-A553-4514D00AC566}"/>
              </a:ext>
            </a:extLst>
          </p:cNvPr>
          <p:cNvSpPr>
            <a:spLocks noGrp="1"/>
          </p:cNvSpPr>
          <p:nvPr>
            <p:ph type="dt" sz="half" idx="10"/>
          </p:nvPr>
        </p:nvSpPr>
        <p:spPr/>
        <p:txBody>
          <a:bodyPr/>
          <a:lstStyle/>
          <a:p>
            <a:fld id="{A0E9E844-B039-7147-9506-1B49395E7F98}" type="datetime1">
              <a:rPr lang="en-US" smtClean="0"/>
              <a:t>2/17/20</a:t>
            </a:fld>
            <a:endParaRPr lang="en-US"/>
          </a:p>
        </p:txBody>
      </p:sp>
      <p:sp>
        <p:nvSpPr>
          <p:cNvPr id="5" name="Footer Placeholder 4">
            <a:extLst>
              <a:ext uri="{FF2B5EF4-FFF2-40B4-BE49-F238E27FC236}">
                <a16:creationId xmlns:a16="http://schemas.microsoft.com/office/drawing/2014/main" id="{CB9B4E67-DDBA-C342-A36A-5A4845A7B9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929724-6EFD-ED49-AA62-1D98AB2BCC10}"/>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376338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8E974-B0FB-0745-A646-330A979956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8F70B5-5A81-3840-9FE0-B8D92E4E3C6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37843F-6B2D-5549-A690-641BA1576262}"/>
              </a:ext>
            </a:extLst>
          </p:cNvPr>
          <p:cNvSpPr>
            <a:spLocks noGrp="1"/>
          </p:cNvSpPr>
          <p:nvPr>
            <p:ph type="dt" sz="half" idx="10"/>
          </p:nvPr>
        </p:nvSpPr>
        <p:spPr/>
        <p:txBody>
          <a:bodyPr/>
          <a:lstStyle/>
          <a:p>
            <a:fld id="{CD680C86-E76D-0F4B-B2F3-293725DEF80B}" type="datetime1">
              <a:rPr lang="en-US" smtClean="0"/>
              <a:t>2/17/20</a:t>
            </a:fld>
            <a:endParaRPr lang="en-US"/>
          </a:p>
        </p:txBody>
      </p:sp>
      <p:sp>
        <p:nvSpPr>
          <p:cNvPr id="5" name="Footer Placeholder 4">
            <a:extLst>
              <a:ext uri="{FF2B5EF4-FFF2-40B4-BE49-F238E27FC236}">
                <a16:creationId xmlns:a16="http://schemas.microsoft.com/office/drawing/2014/main" id="{8792016B-3272-4145-9186-94CBF682C8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6480D6-C2AF-354A-99DD-E6477B75C2C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856891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CA398-11DF-9D41-B687-0BF8C4510E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65EB9F9-2BED-FC43-AF8B-2543118722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F91986C-1350-F94B-B666-1F6F5B93041C}"/>
              </a:ext>
            </a:extLst>
          </p:cNvPr>
          <p:cNvSpPr>
            <a:spLocks noGrp="1"/>
          </p:cNvSpPr>
          <p:nvPr>
            <p:ph type="dt" sz="half" idx="10"/>
          </p:nvPr>
        </p:nvSpPr>
        <p:spPr/>
        <p:txBody>
          <a:bodyPr/>
          <a:lstStyle/>
          <a:p>
            <a:fld id="{62431E7A-12DE-884D-9C03-FDE2ACAD3EA7}" type="datetime1">
              <a:rPr lang="en-US" smtClean="0"/>
              <a:t>2/17/20</a:t>
            </a:fld>
            <a:endParaRPr lang="en-US"/>
          </a:p>
        </p:txBody>
      </p:sp>
      <p:sp>
        <p:nvSpPr>
          <p:cNvPr id="5" name="Footer Placeholder 4">
            <a:extLst>
              <a:ext uri="{FF2B5EF4-FFF2-40B4-BE49-F238E27FC236}">
                <a16:creationId xmlns:a16="http://schemas.microsoft.com/office/drawing/2014/main" id="{19512A09-F508-BD46-AEA5-4A90903F4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684B64-A598-864F-A229-7909C98EC4A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23160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F661B-EB3E-C84F-8631-6EDCB140FB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3EE45A-1193-5F41-954A-F7762AFB7AA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41B9A6-9F34-7B46-9441-6E9BB7F77A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577ACC5-7795-874F-94AF-4D60C8417B2A}"/>
              </a:ext>
            </a:extLst>
          </p:cNvPr>
          <p:cNvSpPr>
            <a:spLocks noGrp="1"/>
          </p:cNvSpPr>
          <p:nvPr>
            <p:ph type="dt" sz="half" idx="10"/>
          </p:nvPr>
        </p:nvSpPr>
        <p:spPr/>
        <p:txBody>
          <a:bodyPr/>
          <a:lstStyle/>
          <a:p>
            <a:fld id="{84A26352-18EF-2141-8A59-B1E5725C3C66}" type="datetime1">
              <a:rPr lang="en-US" smtClean="0"/>
              <a:t>2/17/20</a:t>
            </a:fld>
            <a:endParaRPr lang="en-US"/>
          </a:p>
        </p:txBody>
      </p:sp>
      <p:sp>
        <p:nvSpPr>
          <p:cNvPr id="6" name="Footer Placeholder 5">
            <a:extLst>
              <a:ext uri="{FF2B5EF4-FFF2-40B4-BE49-F238E27FC236}">
                <a16:creationId xmlns:a16="http://schemas.microsoft.com/office/drawing/2014/main" id="{7DBCC334-619C-604E-8E8B-844CEC8307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4EC2E5-DC3F-304B-903C-D92F3E3FA3DA}"/>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40152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DD75D-4533-9D48-A4A6-9E1EC3E7A0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AC576E-3C88-5A45-8A7F-14887ED6A3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88E3004-A7DE-7E40-B32F-919B7706F35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CD629DB-3E97-1D42-BF64-DA62758118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895FF27-8C74-5241-87B0-0378AD1C91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AE3D2CF-ACBF-3A41-9645-B256884E58F7}"/>
              </a:ext>
            </a:extLst>
          </p:cNvPr>
          <p:cNvSpPr>
            <a:spLocks noGrp="1"/>
          </p:cNvSpPr>
          <p:nvPr>
            <p:ph type="dt" sz="half" idx="10"/>
          </p:nvPr>
        </p:nvSpPr>
        <p:spPr/>
        <p:txBody>
          <a:bodyPr/>
          <a:lstStyle/>
          <a:p>
            <a:fld id="{16CC891A-153B-0B4E-AD41-F50EA04986D2}" type="datetime1">
              <a:rPr lang="en-US" smtClean="0"/>
              <a:t>2/17/20</a:t>
            </a:fld>
            <a:endParaRPr lang="en-US"/>
          </a:p>
        </p:txBody>
      </p:sp>
      <p:sp>
        <p:nvSpPr>
          <p:cNvPr id="8" name="Footer Placeholder 7">
            <a:extLst>
              <a:ext uri="{FF2B5EF4-FFF2-40B4-BE49-F238E27FC236}">
                <a16:creationId xmlns:a16="http://schemas.microsoft.com/office/drawing/2014/main" id="{F15B547E-BA3A-BE4C-A48F-6923789CD1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CBB6F0-A899-4341-81CF-B22AC4F346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507889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42602-FC73-7C42-8024-C5198FBE97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CFEE393-BF24-1C4B-84F6-ED6D6AA597F8}"/>
              </a:ext>
            </a:extLst>
          </p:cNvPr>
          <p:cNvSpPr>
            <a:spLocks noGrp="1"/>
          </p:cNvSpPr>
          <p:nvPr>
            <p:ph type="dt" sz="half" idx="10"/>
          </p:nvPr>
        </p:nvSpPr>
        <p:spPr/>
        <p:txBody>
          <a:bodyPr/>
          <a:lstStyle/>
          <a:p>
            <a:fld id="{50C6C431-6471-8D4E-AF10-D481C5DD33A1}" type="datetime1">
              <a:rPr lang="en-US" smtClean="0"/>
              <a:t>2/17/20</a:t>
            </a:fld>
            <a:endParaRPr lang="en-US"/>
          </a:p>
        </p:txBody>
      </p:sp>
      <p:sp>
        <p:nvSpPr>
          <p:cNvPr id="4" name="Footer Placeholder 3">
            <a:extLst>
              <a:ext uri="{FF2B5EF4-FFF2-40B4-BE49-F238E27FC236}">
                <a16:creationId xmlns:a16="http://schemas.microsoft.com/office/drawing/2014/main" id="{590E7C6F-E84B-5943-8493-52F7E9E0E1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4E9F5E5-715E-FB46-BF83-BD6E2A54DE57}"/>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593781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516FC9-F7A1-0046-9E21-E439FCA19BBB}"/>
              </a:ext>
            </a:extLst>
          </p:cNvPr>
          <p:cNvSpPr>
            <a:spLocks noGrp="1"/>
          </p:cNvSpPr>
          <p:nvPr>
            <p:ph type="dt" sz="half" idx="10"/>
          </p:nvPr>
        </p:nvSpPr>
        <p:spPr/>
        <p:txBody>
          <a:bodyPr/>
          <a:lstStyle/>
          <a:p>
            <a:fld id="{B1335676-74A3-5149-8D8C-049A7B801CDA}" type="datetime1">
              <a:rPr lang="en-US" smtClean="0"/>
              <a:t>2/17/20</a:t>
            </a:fld>
            <a:endParaRPr lang="en-US"/>
          </a:p>
        </p:txBody>
      </p:sp>
      <p:sp>
        <p:nvSpPr>
          <p:cNvPr id="3" name="Footer Placeholder 2">
            <a:extLst>
              <a:ext uri="{FF2B5EF4-FFF2-40B4-BE49-F238E27FC236}">
                <a16:creationId xmlns:a16="http://schemas.microsoft.com/office/drawing/2014/main" id="{7CEFAF90-11D0-6D4B-B78B-730F89EFC5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7532038-ED13-9746-877C-B1794172C383}"/>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103337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D54267-9827-8E44-BC18-CE3BEFEC5C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180E909-83B6-1F4A-A968-466284C366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8DF9724-2989-AE43-9405-668CF5C9DD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1C9493F-ED90-6F48-B933-529FA882652F}"/>
              </a:ext>
            </a:extLst>
          </p:cNvPr>
          <p:cNvSpPr>
            <a:spLocks noGrp="1"/>
          </p:cNvSpPr>
          <p:nvPr>
            <p:ph type="dt" sz="half" idx="10"/>
          </p:nvPr>
        </p:nvSpPr>
        <p:spPr/>
        <p:txBody>
          <a:bodyPr/>
          <a:lstStyle/>
          <a:p>
            <a:fld id="{28B9F90E-53A2-0141-949D-37B66800D4EC}" type="datetime1">
              <a:rPr lang="en-US" smtClean="0"/>
              <a:t>2/17/20</a:t>
            </a:fld>
            <a:endParaRPr lang="en-US"/>
          </a:p>
        </p:txBody>
      </p:sp>
      <p:sp>
        <p:nvSpPr>
          <p:cNvPr id="6" name="Footer Placeholder 5">
            <a:extLst>
              <a:ext uri="{FF2B5EF4-FFF2-40B4-BE49-F238E27FC236}">
                <a16:creationId xmlns:a16="http://schemas.microsoft.com/office/drawing/2014/main" id="{11C7C6F9-E9E2-EC4A-B01B-19D9A7A0B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C4C30D-E5A5-DA42-8A2E-39BB15C4BA2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4045900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6C44D-462B-DE4C-8EE9-7352AE0A3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97818D-DF65-C74E-9C3E-4D518B747C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0D44E6-2761-4D42-B058-2407FB6963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2955403-CAC8-4D41-BD05-65AF925041C9}"/>
              </a:ext>
            </a:extLst>
          </p:cNvPr>
          <p:cNvSpPr>
            <a:spLocks noGrp="1"/>
          </p:cNvSpPr>
          <p:nvPr>
            <p:ph type="dt" sz="half" idx="10"/>
          </p:nvPr>
        </p:nvSpPr>
        <p:spPr/>
        <p:txBody>
          <a:bodyPr/>
          <a:lstStyle/>
          <a:p>
            <a:fld id="{4E0C9ABF-4420-4142-966D-AD36F4764C47}" type="datetime1">
              <a:rPr lang="en-US" smtClean="0"/>
              <a:t>2/17/20</a:t>
            </a:fld>
            <a:endParaRPr lang="en-US"/>
          </a:p>
        </p:txBody>
      </p:sp>
      <p:sp>
        <p:nvSpPr>
          <p:cNvPr id="6" name="Footer Placeholder 5">
            <a:extLst>
              <a:ext uri="{FF2B5EF4-FFF2-40B4-BE49-F238E27FC236}">
                <a16:creationId xmlns:a16="http://schemas.microsoft.com/office/drawing/2014/main" id="{9F745916-3253-BE41-B73A-91A6276C40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F840B0-30DA-664E-948E-7430F34CC961}"/>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5532727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520634-FE62-274B-AB49-835D03D009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6C7C3A-E57C-CF4A-A111-F30856DD41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3644F7-255A-194E-BC27-CFA938E680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1DA5AB-2564-384C-83D3-CC9A82D8D3C4}" type="datetime1">
              <a:rPr lang="en-US" smtClean="0"/>
              <a:t>2/17/20</a:t>
            </a:fld>
            <a:endParaRPr lang="en-US"/>
          </a:p>
        </p:txBody>
      </p:sp>
      <p:sp>
        <p:nvSpPr>
          <p:cNvPr id="5" name="Footer Placeholder 4">
            <a:extLst>
              <a:ext uri="{FF2B5EF4-FFF2-40B4-BE49-F238E27FC236}">
                <a16:creationId xmlns:a16="http://schemas.microsoft.com/office/drawing/2014/main" id="{B7ED248D-8D01-C84B-A176-92D13951CB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5CCE54-48DF-8B43-AECC-F1FA2B6A4D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DE8CCF-C11A-0949-8C31-4D223438836F}" type="slidenum">
              <a:rPr lang="en-US" smtClean="0"/>
              <a:t>‹#›</a:t>
            </a:fld>
            <a:endParaRPr lang="en-US"/>
          </a:p>
        </p:txBody>
      </p:sp>
    </p:spTree>
    <p:extLst>
      <p:ext uri="{BB962C8B-B14F-4D97-AF65-F5344CB8AC3E}">
        <p14:creationId xmlns:p14="http://schemas.microsoft.com/office/powerpoint/2010/main" val="2456660551"/>
      </p:ext>
    </p:extLst>
  </p:cSld>
  <p:clrMap bg1="lt1" tx1="dk1" bg2="lt2" tx2="dk2" accent1="accent1" accent2="accent2" accent3="accent3" accent4="accent4" accent5="accent5" accent6="accent6" hlink="hlink" folHlink="folHlink"/>
  <p:sldLayoutIdLst>
    <p:sldLayoutId id="2147484016" r:id="rId1"/>
    <p:sldLayoutId id="2147484017" r:id="rId2"/>
    <p:sldLayoutId id="2147484018" r:id="rId3"/>
    <p:sldLayoutId id="2147484019" r:id="rId4"/>
    <p:sldLayoutId id="2147484020" r:id="rId5"/>
    <p:sldLayoutId id="2147484021" r:id="rId6"/>
    <p:sldLayoutId id="2147484022" r:id="rId7"/>
    <p:sldLayoutId id="2147484023" r:id="rId8"/>
    <p:sldLayoutId id="2147484024" r:id="rId9"/>
    <p:sldLayoutId id="2147484025" r:id="rId10"/>
    <p:sldLayoutId id="214748402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lfortmann@pugetsound.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ipcc.ch/site/assets/uploads/2018/02/WG1AR5_SPM_FINAL.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edac.ciesin.columbia.edu/ddc/ar5_scenario_process/RCPs.html" TargetMode="Externa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hyperlink" Target="https://onthegomap.com/#/create"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21.xml"/><Relationship Id="rId5" Type="http://schemas.openxmlformats.org/officeDocument/2006/relationships/slide" Target="slide16.xml"/><Relationship Id="rId4" Type="http://schemas.openxmlformats.org/officeDocument/2006/relationships/slide" Target="slide13.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owl.purdue.edu/owl/subject_specific_writing/professional_technical_writing/memos/index.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owl.purdue.edu/owl/subject_specific_writing/professional_technical_writing/memos/index.html" TargetMode="External"/><Relationship Id="rId2" Type="http://schemas.openxmlformats.org/officeDocument/2006/relationships/hyperlink" Target="https://www.thenation.com/article/3-years-after-hurricane-sandy-is-new-york-prepared-for-the-next-great-stor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flickr.com/photos/scguard/3656444821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video.nationalgeographic.com/video/magazine/0000015c-d022-d1cb-a7fd-d4ffc11f0000"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hyperlink" Target="https://www.scientificamerican.com/article/how-is-worldwide-sea-level-rise-driven-by-melting-arctic-ice/"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riskfinder.climatecentral.or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s://www.arcgis.com/home/webmap/viewer.html?useExisting=1&amp;layers=8abd47c2988d497a8f24ad89180980c8"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6.tiff"/><Relationship Id="rId5" Type="http://schemas.openxmlformats.org/officeDocument/2006/relationships/image" Target="../media/image5.png"/><Relationship Id="rId4" Type="http://schemas.openxmlformats.org/officeDocument/2006/relationships/hyperlink" Target="https://riskfinder.climatecentral.or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7FE6D-44A8-004F-867C-8EE4AFED247C}"/>
              </a:ext>
            </a:extLst>
          </p:cNvPr>
          <p:cNvSpPr>
            <a:spLocks noGrp="1"/>
          </p:cNvSpPr>
          <p:nvPr>
            <p:ph type="ctrTitle"/>
          </p:nvPr>
        </p:nvSpPr>
        <p:spPr>
          <a:xfrm>
            <a:off x="1434790" y="2235200"/>
            <a:ext cx="9144000" cy="2387600"/>
          </a:xfrm>
        </p:spPr>
        <p:txBody>
          <a:bodyPr>
            <a:normAutofit fontScale="90000"/>
          </a:bodyPr>
          <a:lstStyle/>
          <a:p>
            <a:r>
              <a:rPr lang="en-US" sz="5300" b="1" dirty="0"/>
              <a:t>Computational Guided Inquiry: Assessing Regional Sea Level Rise Impacts</a:t>
            </a:r>
            <a:br>
              <a:rPr lang="en-US" dirty="0"/>
            </a:br>
            <a:endParaRPr lang="en-US" dirty="0"/>
          </a:p>
        </p:txBody>
      </p:sp>
      <p:sp>
        <p:nvSpPr>
          <p:cNvPr id="4" name="TextBox 3">
            <a:extLst>
              <a:ext uri="{FF2B5EF4-FFF2-40B4-BE49-F238E27FC236}">
                <a16:creationId xmlns:a16="http://schemas.microsoft.com/office/drawing/2014/main" id="{F5A66E59-C0B4-0542-8CEE-702EFE2366E5}"/>
              </a:ext>
            </a:extLst>
          </p:cNvPr>
          <p:cNvSpPr txBox="1"/>
          <p:nvPr/>
        </p:nvSpPr>
        <p:spPr>
          <a:xfrm>
            <a:off x="118280" y="5989638"/>
            <a:ext cx="11955439" cy="830997"/>
          </a:xfrm>
          <a:prstGeom prst="rect">
            <a:avLst/>
          </a:prstGeom>
          <a:noFill/>
        </p:spPr>
        <p:txBody>
          <a:bodyPr wrap="square" rtlCol="0">
            <a:spAutoFit/>
          </a:bodyPr>
          <a:lstStyle/>
          <a:p>
            <a:r>
              <a:rPr lang="en-US" sz="1600" dirty="0"/>
              <a:t>This module was created by Lea </a:t>
            </a:r>
            <a:r>
              <a:rPr lang="en-US" sz="1600" dirty="0" err="1"/>
              <a:t>Fortmann</a:t>
            </a:r>
            <a:r>
              <a:rPr lang="en-US" sz="1600" dirty="0"/>
              <a:t>, Department of Economics at the University of Puget Sound. Contact the author at </a:t>
            </a:r>
            <a:r>
              <a:rPr lang="en-US" sz="1600" dirty="0">
                <a:hlinkClick r:id="rId3"/>
              </a:rPr>
              <a:t>lfortmann@pugetsound.edu</a:t>
            </a:r>
            <a:r>
              <a:rPr lang="en-US" sz="1600" dirty="0"/>
              <a:t>. Funding for this project comes from NSF award #1712282 by the Division of Undergraduate Education and Office of Polar Programs </a:t>
            </a:r>
          </a:p>
        </p:txBody>
      </p:sp>
    </p:spTree>
    <p:extLst>
      <p:ext uri="{BB962C8B-B14F-4D97-AF65-F5344CB8AC3E}">
        <p14:creationId xmlns:p14="http://schemas.microsoft.com/office/powerpoint/2010/main" val="239878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B36CA16-6CB9-AC4A-9D2C-2E6A9D3B16E0}"/>
                  </a:ext>
                </a:extLst>
              </p:cNvPr>
              <p:cNvSpPr/>
              <p:nvPr/>
            </p:nvSpPr>
            <p:spPr>
              <a:xfrm>
                <a:off x="132992" y="838935"/>
                <a:ext cx="11780875" cy="5933676"/>
              </a:xfrm>
              <a:prstGeom prst="rect">
                <a:avLst/>
              </a:prstGeom>
              <a:ln>
                <a:solidFill>
                  <a:schemeClr val="tx1"/>
                </a:solidFill>
              </a:ln>
            </p:spPr>
            <p:txBody>
              <a:bodyPr wrap="square">
                <a:spAutoFit/>
              </a:bodyPr>
              <a:lstStyle/>
              <a:p>
                <a:r>
                  <a:rPr lang="en-US" dirty="0">
                    <a:latin typeface="Calibri" panose="020F0502020204030204" pitchFamily="34" charset="0"/>
                    <a:cs typeface="Calibri" panose="020F0502020204030204" pitchFamily="34" charset="0"/>
                  </a:rPr>
                  <a:t>With climate change comes a lot of risk and uncertainty, both in how much sea levels will rise as well as the maximum flood levels associated with each SLR scenario. One way to incorporate this risk into decision-making is by estimating the </a:t>
                </a:r>
                <a:r>
                  <a:rPr lang="en-US" b="1" dirty="0">
                    <a:latin typeface="Calibri" panose="020F0502020204030204" pitchFamily="34" charset="0"/>
                    <a:cs typeface="Calibri" panose="020F0502020204030204" pitchFamily="34" charset="0"/>
                  </a:rPr>
                  <a:t>expected value </a:t>
                </a:r>
                <a:r>
                  <a:rPr lang="en-US" dirty="0">
                    <a:latin typeface="Calibri" panose="020F0502020204030204" pitchFamily="34" charset="0"/>
                    <a:cs typeface="Calibri" panose="020F0502020204030204" pitchFamily="34" charset="0"/>
                  </a:rPr>
                  <a:t>of damages given the probability that floods will reach a certain height. </a:t>
                </a: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For each maximum flood height, there are two possible outcomes: the flood reaches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height (for example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4 ft), or the flood does not. Thus there are two probabilities: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is the probability of a maximum flood of 4 ft, and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NF,4</a:t>
                </a:r>
                <a:r>
                  <a:rPr lang="en-US" dirty="0">
                    <a:latin typeface="Calibri" panose="020F0502020204030204" pitchFamily="34" charset="0"/>
                    <a:cs typeface="Calibri" panose="020F0502020204030204" pitchFamily="34" charset="0"/>
                  </a:rPr>
                  <a:t> is the probability of no flood of 4 ft. </a:t>
                </a: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To calculate the expected marginal damages associated with a 4 ft flood, multiply the probability of the flood,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by the marginal damages that would occur at that flood height, </a:t>
                </a:r>
                <a:r>
                  <a:rPr lang="en-US" i="1" dirty="0">
                    <a:latin typeface="Calibri" panose="020F0502020204030204" pitchFamily="34" charset="0"/>
                    <a:cs typeface="Calibri" panose="020F0502020204030204" pitchFamily="34" charset="0"/>
                  </a:rPr>
                  <a:t>x</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plus the probability of no flooding at 4 ft,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NF,4</a:t>
                </a:r>
                <a:r>
                  <a:rPr lang="en-US" dirty="0">
                    <a:latin typeface="Calibri" panose="020F0502020204030204" pitchFamily="34" charset="0"/>
                    <a:cs typeface="Calibri" panose="020F0502020204030204" pitchFamily="34" charset="0"/>
                  </a:rPr>
                  <a:t>, by the marginal damages, </a:t>
                </a:r>
                <a:r>
                  <a:rPr lang="en-US" i="1" dirty="0">
                    <a:latin typeface="Calibri" panose="020F0502020204030204" pitchFamily="34" charset="0"/>
                    <a:cs typeface="Calibri" panose="020F0502020204030204" pitchFamily="34" charset="0"/>
                  </a:rPr>
                  <a:t>x</a:t>
                </a:r>
                <a:r>
                  <a:rPr lang="en-US" i="1" baseline="-25000" dirty="0">
                    <a:latin typeface="Calibri" panose="020F0502020204030204" pitchFamily="34" charset="0"/>
                    <a:cs typeface="Calibri" panose="020F0502020204030204" pitchFamily="34" charset="0"/>
                  </a:rPr>
                  <a:t>NF,4 </a:t>
                </a:r>
                <a:r>
                  <a:rPr lang="en-US" dirty="0">
                    <a:latin typeface="Calibri" panose="020F0502020204030204" pitchFamily="34" charset="0"/>
                    <a:cs typeface="Calibri" panose="020F0502020204030204" pitchFamily="34" charset="0"/>
                  </a:rPr>
                  <a:t>, which would be zero since there is no flooding. </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The general formula for each flood level</a:t>
                </a:r>
                <a:r>
                  <a:rPr lang="en-US" i="1" dirty="0">
                    <a:latin typeface="Calibri" panose="020F0502020204030204" pitchFamily="34" charset="0"/>
                    <a:cs typeface="Calibri" panose="020F0502020204030204" pitchFamily="34" charset="0"/>
                  </a:rPr>
                  <a:t>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is: </a:t>
                </a:r>
              </a:p>
              <a:p>
                <a:r>
                  <a:rPr lang="en-US" b="1" dirty="0">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a:rPr lang="en-US" b="1" i="0" smtClean="0">
                          <a:latin typeface="Cambria Math" panose="02040503050406030204" pitchFamily="18" charset="0"/>
                        </a:rPr>
                        <m:t>𝐌𝐚𝐫𝐠𝐢𝐧𝐚𝐥</m:t>
                      </m:r>
                      <m:r>
                        <a:rPr lang="en-US" b="1" i="0" smtClean="0">
                          <a:latin typeface="Cambria Math" panose="02040503050406030204" pitchFamily="18" charset="0"/>
                        </a:rPr>
                        <m:t> </m:t>
                      </m:r>
                      <m:r>
                        <a:rPr lang="en-US" b="1" i="0">
                          <a:latin typeface="Cambria Math" panose="02040503050406030204" pitchFamily="18" charset="0"/>
                        </a:rPr>
                        <m:t>𝐄𝐱𝐩𝐞𝐜𝐭𝐞𝐝</m:t>
                      </m:r>
                      <m:r>
                        <a:rPr lang="en-US" b="1" i="0">
                          <a:latin typeface="Cambria Math" panose="02040503050406030204" pitchFamily="18" charset="0"/>
                        </a:rPr>
                        <m:t> </m:t>
                      </m:r>
                      <m:r>
                        <a:rPr lang="en-US" b="1" i="0">
                          <a:latin typeface="Cambria Math" panose="02040503050406030204" pitchFamily="18" charset="0"/>
                        </a:rPr>
                        <m:t>𝐃𝐚𝐦𝐚𝐠𝐞</m:t>
                      </m:r>
                      <m:d>
                        <m:dPr>
                          <m:ctrlPr>
                            <a:rPr lang="en-US" b="1" i="1">
                              <a:latin typeface="Cambria Math" panose="02040503050406030204" pitchFamily="18" charset="0"/>
                            </a:rPr>
                          </m:ctrlPr>
                        </m:dPr>
                        <m:e>
                          <m:sSub>
                            <m:sSubPr>
                              <m:ctrlPr>
                                <a:rPr lang="en-US" b="1" i="1">
                                  <a:latin typeface="Cambria Math" panose="02040503050406030204" pitchFamily="18" charset="0"/>
                                </a:rPr>
                              </m:ctrlPr>
                            </m:sSubPr>
                            <m:e>
                              <m:r>
                                <a:rPr lang="en-US" b="1" i="0">
                                  <a:latin typeface="Cambria Math" panose="02040503050406030204" pitchFamily="18" charset="0"/>
                                </a:rPr>
                                <m:t>𝐱</m:t>
                              </m:r>
                            </m:e>
                            <m:sub>
                              <m:r>
                                <a:rPr lang="en-US" b="1" i="0">
                                  <a:latin typeface="Cambria Math" panose="02040503050406030204" pitchFamily="18" charset="0"/>
                                </a:rPr>
                                <m:t>𝐢</m:t>
                              </m:r>
                            </m:sub>
                          </m:sSub>
                        </m:e>
                      </m:d>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𝐱</m:t>
                          </m:r>
                        </m:e>
                        <m:sub>
                          <m:r>
                            <a:rPr lang="en-US" b="1" i="0">
                              <a:latin typeface="Cambria Math" panose="02040503050406030204" pitchFamily="18" charset="0"/>
                            </a:rPr>
                            <m:t>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𝐍𝐅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𝐱</m:t>
                          </m:r>
                        </m:e>
                        <m:sub>
                          <m:r>
                            <a:rPr lang="en-US" b="1" i="0">
                              <a:latin typeface="Cambria Math" panose="02040503050406030204" pitchFamily="18" charset="0"/>
                            </a:rPr>
                            <m:t>𝐍𝐅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 </m:t>
                      </m:r>
                      <m:r>
                        <a:rPr lang="en-US" b="1" i="0">
                          <a:latin typeface="Cambria Math" panose="02040503050406030204" pitchFamily="18" charset="0"/>
                        </a:rPr>
                        <m:t>𝐟𝐨𝐫</m:t>
                      </m:r>
                      <m:r>
                        <a:rPr lang="en-US" b="1" i="0">
                          <a:latin typeface="Cambria Math" panose="02040503050406030204" pitchFamily="18" charset="0"/>
                        </a:rPr>
                        <m:t> </m:t>
                      </m:r>
                      <m:r>
                        <a:rPr lang="en-US" b="1" i="0">
                          <a:latin typeface="Cambria Math" panose="02040503050406030204" pitchFamily="18" charset="0"/>
                        </a:rPr>
                        <m:t>𝐢</m:t>
                      </m:r>
                      <m:r>
                        <a:rPr lang="en-US" b="1" i="0">
                          <a:latin typeface="Cambria Math" panose="02040503050406030204" pitchFamily="18" charset="0"/>
                        </a:rPr>
                        <m:t>=</m:t>
                      </m:r>
                      <m:r>
                        <a:rPr lang="en-US" b="1" i="0">
                          <a:latin typeface="Cambria Math" panose="02040503050406030204" pitchFamily="18" charset="0"/>
                        </a:rPr>
                        <m:t>𝟏</m:t>
                      </m:r>
                      <m:r>
                        <a:rPr lang="en-US" b="1" i="0">
                          <a:latin typeface="Cambria Math" panose="02040503050406030204" pitchFamily="18" charset="0"/>
                        </a:rPr>
                        <m:t>,</m:t>
                      </m:r>
                      <m:r>
                        <a:rPr lang="en-US" b="1" i="0">
                          <a:latin typeface="Cambria Math" panose="02040503050406030204" pitchFamily="18" charset="0"/>
                        </a:rPr>
                        <m:t>𝟐</m:t>
                      </m:r>
                      <m:r>
                        <a:rPr lang="en-US" b="1" i="0">
                          <a:latin typeface="Cambria Math" panose="02040503050406030204" pitchFamily="18" charset="0"/>
                        </a:rPr>
                        <m:t>,…,</m:t>
                      </m:r>
                      <m:r>
                        <a:rPr lang="en-US" b="1" i="0">
                          <a:latin typeface="Cambria Math" panose="02040503050406030204" pitchFamily="18" charset="0"/>
                        </a:rPr>
                        <m:t>𝟏𝟎</m:t>
                      </m:r>
                    </m:oMath>
                  </m:oMathPara>
                </a14:m>
                <a:endParaRPr lang="en-US" dirty="0">
                  <a:latin typeface="+mj-lt"/>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a:rPr lang="en-US" b="1">
                          <a:latin typeface="Cambria Math" panose="02040503050406030204" pitchFamily="18" charset="0"/>
                        </a:rPr>
                        <m:t>  </m:t>
                      </m:r>
                    </m:oMath>
                  </m:oMathPara>
                </a14:m>
                <a:endParaRPr lang="en-US"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a:rPr lang="en-US" b="1" i="0">
                          <a:latin typeface="Cambria Math" panose="02040503050406030204" pitchFamily="18" charset="0"/>
                        </a:rPr>
                        <m:t>𝐰𝐡𝐞𝐫𝐞</m:t>
                      </m:r>
                      <m:r>
                        <a:rPr lang="en-US" b="1" i="0">
                          <a:latin typeface="Cambria Math" panose="02040503050406030204" pitchFamily="18" charset="0"/>
                        </a:rPr>
                        <m:t>  </m:t>
                      </m:r>
                      <m:sSub>
                        <m:sSubPr>
                          <m:ctrlPr>
                            <a:rPr lang="en-US" b="1" i="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sSub>
                        <m:sSubPr>
                          <m:ctrlPr>
                            <a:rPr lang="en-US" b="1" i="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𝐍𝐅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r>
                        <a:rPr lang="en-US" b="1" i="0">
                          <a:latin typeface="Cambria Math" panose="02040503050406030204" pitchFamily="18" charset="0"/>
                        </a:rPr>
                        <m:t>𝟏</m:t>
                      </m:r>
                      <m:r>
                        <a:rPr lang="en-US" b="1" i="0">
                          <a:latin typeface="Cambria Math" panose="02040503050406030204" pitchFamily="18" charset="0"/>
                        </a:rPr>
                        <m:t>  </m:t>
                      </m:r>
                      <m:r>
                        <a:rPr lang="en-US" b="1" i="0">
                          <a:latin typeface="Cambria Math" panose="02040503050406030204" pitchFamily="18" charset="0"/>
                        </a:rPr>
                        <m:t>𝐟𝐨𝐫</m:t>
                      </m:r>
                      <m:r>
                        <a:rPr lang="en-US" b="1" i="0">
                          <a:latin typeface="Cambria Math" panose="02040503050406030204" pitchFamily="18" charset="0"/>
                        </a:rPr>
                        <m:t> </m:t>
                      </m:r>
                      <m:r>
                        <a:rPr lang="en-US" b="1" i="0">
                          <a:latin typeface="Cambria Math" panose="02040503050406030204" pitchFamily="18" charset="0"/>
                        </a:rPr>
                        <m:t>𝐚𝐥𝐥</m:t>
                      </m:r>
                      <m:r>
                        <a:rPr lang="en-US" b="1" i="0">
                          <a:latin typeface="Cambria Math" panose="02040503050406030204" pitchFamily="18" charset="0"/>
                        </a:rPr>
                        <m:t> </m:t>
                      </m:r>
                      <m:r>
                        <a:rPr lang="en-US" b="1" i="0">
                          <a:latin typeface="Cambria Math" panose="02040503050406030204" pitchFamily="18" charset="0"/>
                        </a:rPr>
                        <m:t>𝐢</m:t>
                      </m:r>
                      <m:r>
                        <a:rPr lang="en-US" b="1" i="0">
                          <a:latin typeface="Cambria Math" panose="02040503050406030204" pitchFamily="18" charset="0"/>
                        </a:rPr>
                        <m:t> </m:t>
                      </m:r>
                    </m:oMath>
                  </m:oMathPara>
                </a14:m>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You will use this formula to calculate the expected marginal damage (MD) for each flood level for the four different sea level rise scenarios: slow, medium, fast, and extreme. Note that since the marginal damages of no flood occurring will always be zero, the second term in the equation drops out, and you only have to calculate </a:t>
                </a:r>
                <a:r>
                  <a:rPr lang="en-US" i="1" dirty="0" err="1">
                    <a:latin typeface="Calibri" panose="020F0502020204030204" pitchFamily="34" charset="0"/>
                    <a:cs typeface="Calibri" panose="020F0502020204030204" pitchFamily="34" charset="0"/>
                  </a:rPr>
                  <a:t>p</a:t>
                </a:r>
                <a:r>
                  <a:rPr lang="en-US" i="1" baseline="-25000" dirty="0" err="1">
                    <a:latin typeface="Calibri" panose="020F0502020204030204" pitchFamily="34" charset="0"/>
                    <a:cs typeface="Calibri" panose="020F0502020204030204" pitchFamily="34" charset="0"/>
                  </a:rPr>
                  <a:t>F,i</a:t>
                </a:r>
                <a:r>
                  <a:rPr lang="en-US" i="1" dirty="0">
                    <a:latin typeface="Calibri" panose="020F0502020204030204" pitchFamily="34" charset="0"/>
                    <a:cs typeface="Calibri" panose="020F0502020204030204" pitchFamily="34" charset="0"/>
                  </a:rPr>
                  <a:t> * </a:t>
                </a:r>
                <a:r>
                  <a:rPr lang="en-US" i="1" dirty="0" err="1">
                    <a:latin typeface="Calibri" panose="020F0502020204030204" pitchFamily="34" charset="0"/>
                    <a:cs typeface="Calibri" panose="020F0502020204030204" pitchFamily="34" charset="0"/>
                  </a:rPr>
                  <a:t>x</a:t>
                </a:r>
                <a:r>
                  <a:rPr lang="en-US" i="1" baseline="-25000" dirty="0" err="1">
                    <a:latin typeface="Calibri" panose="020F0502020204030204" pitchFamily="34" charset="0"/>
                    <a:cs typeface="Calibri" panose="020F0502020204030204" pitchFamily="34" charset="0"/>
                  </a:rPr>
                  <a:t>F,i</a:t>
                </a:r>
                <a:r>
                  <a:rPr lang="en-US" i="1" baseline="-25000" dirty="0">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p:txBody>
          </p:sp>
        </mc:Choice>
        <mc:Fallback xmlns="">
          <p:sp>
            <p:nvSpPr>
              <p:cNvPr id="4" name="Rectangle 3">
                <a:extLst>
                  <a:ext uri="{FF2B5EF4-FFF2-40B4-BE49-F238E27FC236}">
                    <a16:creationId xmlns:a16="http://schemas.microsoft.com/office/drawing/2014/main" id="{EB36CA16-6CB9-AC4A-9D2C-2E6A9D3B16E0}"/>
                  </a:ext>
                </a:extLst>
              </p:cNvPr>
              <p:cNvSpPr>
                <a:spLocks noRot="1" noChangeAspect="1" noMove="1" noResize="1" noEditPoints="1" noAdjustHandles="1" noChangeArrowheads="1" noChangeShapeType="1" noTextEdit="1"/>
              </p:cNvSpPr>
              <p:nvPr/>
            </p:nvSpPr>
            <p:spPr>
              <a:xfrm>
                <a:off x="132992" y="838935"/>
                <a:ext cx="11780875" cy="5933676"/>
              </a:xfrm>
              <a:prstGeom prst="rect">
                <a:avLst/>
              </a:prstGeom>
              <a:blipFill>
                <a:blip r:embed="rId3"/>
                <a:stretch>
                  <a:fillRect l="-323" t="-426" r="-215" b="-640"/>
                </a:stretch>
              </a:blipFill>
              <a:ln>
                <a:solidFill>
                  <a:schemeClr val="tx1"/>
                </a:solidFill>
              </a:ln>
            </p:spPr>
            <p:txBody>
              <a:bodyPr/>
              <a:lstStyle/>
              <a:p>
                <a:r>
                  <a:rPr lang="en-US">
                    <a:noFill/>
                  </a:rPr>
                  <a:t> </a:t>
                </a:r>
              </a:p>
            </p:txBody>
          </p:sp>
        </mc:Fallback>
      </mc:AlternateContent>
      <p:sp>
        <p:nvSpPr>
          <p:cNvPr id="3" name="Slide Number Placeholder 2">
            <a:extLst>
              <a:ext uri="{FF2B5EF4-FFF2-40B4-BE49-F238E27FC236}">
                <a16:creationId xmlns:a16="http://schemas.microsoft.com/office/drawing/2014/main" id="{DB45C7D6-FB04-C940-9794-94079B7AD559}"/>
              </a:ext>
            </a:extLst>
          </p:cNvPr>
          <p:cNvSpPr>
            <a:spLocks noGrp="1"/>
          </p:cNvSpPr>
          <p:nvPr>
            <p:ph type="sldNum" sz="quarter" idx="12"/>
          </p:nvPr>
        </p:nvSpPr>
        <p:spPr>
          <a:xfrm>
            <a:off x="9448800" y="6467063"/>
            <a:ext cx="2743200" cy="365125"/>
          </a:xfrm>
        </p:spPr>
        <p:txBody>
          <a:bodyPr/>
          <a:lstStyle/>
          <a:p>
            <a:fld id="{28DE8CCF-C11A-0949-8C31-4D223438836F}" type="slidenum">
              <a:rPr lang="en-US" smtClean="0"/>
              <a:t>10</a:t>
            </a:fld>
            <a:endParaRPr lang="en-US" dirty="0"/>
          </a:p>
        </p:txBody>
      </p:sp>
    </p:spTree>
    <p:extLst>
      <p:ext uri="{BB962C8B-B14F-4D97-AF65-F5344CB8AC3E}">
        <p14:creationId xmlns:p14="http://schemas.microsoft.com/office/powerpoint/2010/main" val="2966600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p:sp>
        <p:nvSpPr>
          <p:cNvPr id="4" name="Rectangle 3">
            <a:extLst>
              <a:ext uri="{FF2B5EF4-FFF2-40B4-BE49-F238E27FC236}">
                <a16:creationId xmlns:a16="http://schemas.microsoft.com/office/drawing/2014/main" id="{EB36CA16-6CB9-AC4A-9D2C-2E6A9D3B16E0}"/>
              </a:ext>
            </a:extLst>
          </p:cNvPr>
          <p:cNvSpPr/>
          <p:nvPr/>
        </p:nvSpPr>
        <p:spPr>
          <a:xfrm>
            <a:off x="342558" y="923490"/>
            <a:ext cx="11506877" cy="1200329"/>
          </a:xfrm>
          <a:prstGeom prst="rect">
            <a:avLst/>
          </a:prstGeom>
          <a:ln>
            <a:solidFill>
              <a:schemeClr val="tx1"/>
            </a:solidFill>
          </a:ln>
        </p:spPr>
        <p:txBody>
          <a:bodyPr wrap="square">
            <a:spAutoFit/>
          </a:bodyPr>
          <a:lstStyle/>
          <a:p>
            <a:r>
              <a:rPr lang="en-US" dirty="0"/>
              <a:t>Now you will use the formula from the previous slide to calculate the expected marginal damages for each flood level in Table 2. They have already been calculated for you for the “Slow” sea level rise scenario for the year 2050. You will calculate them for the “Medium” scenario below. (Note that the marginal damages in column B are the same as the ones you calculated above in Table 1.) </a:t>
            </a:r>
          </a:p>
        </p:txBody>
      </p:sp>
      <p:sp>
        <p:nvSpPr>
          <p:cNvPr id="3" name="Rectangle 2">
            <a:extLst>
              <a:ext uri="{FF2B5EF4-FFF2-40B4-BE49-F238E27FC236}">
                <a16:creationId xmlns:a16="http://schemas.microsoft.com/office/drawing/2014/main" id="{A6E73596-3C04-5345-9B32-876D42880BA0}"/>
              </a:ext>
            </a:extLst>
          </p:cNvPr>
          <p:cNvSpPr/>
          <p:nvPr/>
        </p:nvSpPr>
        <p:spPr>
          <a:xfrm>
            <a:off x="7306219" y="2314584"/>
            <a:ext cx="4709133" cy="3016210"/>
          </a:xfrm>
          <a:prstGeom prst="rect">
            <a:avLst/>
          </a:prstGeom>
        </p:spPr>
        <p:txBody>
          <a:bodyPr wrap="square">
            <a:spAutoFit/>
          </a:bodyPr>
          <a:lstStyle/>
          <a:p>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1. To calculate the </a:t>
            </a:r>
            <a:r>
              <a:rPr lang="en-US"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Expected MD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for the </a:t>
            </a:r>
            <a:r>
              <a:rPr lang="en-US"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Medium</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SLR scenario in Table 2, multiply the marginal damage of flooding (</a:t>
            </a:r>
            <a:r>
              <a:rPr lang="en-US" i="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x</a:t>
            </a:r>
            <a:r>
              <a:rPr lang="en-US" i="1" baseline="-25000" dirty="0">
                <a:solidFill>
                  <a:srgbClr val="FF0000"/>
                </a:solidFill>
                <a:latin typeface="Calibri" panose="020F0502020204030204" pitchFamily="34" charset="0"/>
                <a:ea typeface="Times New Roman" panose="02020603050405020304" pitchFamily="18" charset="0"/>
                <a:cs typeface="Calibri" panose="020F0502020204030204" pitchFamily="34" charset="0"/>
              </a:rPr>
              <a:t>F,1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by the probability of flooding (</a:t>
            </a:r>
            <a:r>
              <a:rPr lang="en-US" i="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p</a:t>
            </a:r>
            <a:r>
              <a:rPr lang="en-US" i="1" baseline="-25000" dirty="0">
                <a:solidFill>
                  <a:srgbClr val="FF0000"/>
                </a:solidFill>
                <a:latin typeface="Calibri" panose="020F0502020204030204" pitchFamily="34" charset="0"/>
                <a:ea typeface="Times New Roman" panose="02020603050405020304" pitchFamily="18" charset="0"/>
                <a:cs typeface="Calibri" panose="020F0502020204030204" pitchFamily="34" charset="0"/>
              </a:rPr>
              <a:t>F,1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for a max flood height of 1ft using the formula “=B25*E25”.</a:t>
            </a:r>
          </a:p>
          <a:p>
            <a:endParaRPr lang="en-US" sz="12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Drag down the formula to replicate it in the rest of the column. </a:t>
            </a:r>
          </a:p>
          <a:p>
            <a:endParaRPr lang="en-US" sz="12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3. Repeat this process for the </a:t>
            </a:r>
            <a:r>
              <a:rPr lang="en-US" b="1" dirty="0">
                <a:solidFill>
                  <a:srgbClr val="FF0000"/>
                </a:solidFill>
                <a:latin typeface="Calibri" panose="020F0502020204030204" pitchFamily="34" charset="0"/>
                <a:cs typeface="Calibri" panose="020F0502020204030204" pitchFamily="34" charset="0"/>
              </a:rPr>
              <a:t>Fast</a:t>
            </a:r>
            <a:r>
              <a:rPr lang="en-US" dirty="0">
                <a:solidFill>
                  <a:srgbClr val="FF0000"/>
                </a:solidFill>
                <a:latin typeface="Calibri" panose="020F0502020204030204" pitchFamily="34" charset="0"/>
                <a:cs typeface="Calibri" panose="020F0502020204030204" pitchFamily="34" charset="0"/>
              </a:rPr>
              <a:t> and </a:t>
            </a:r>
            <a:r>
              <a:rPr lang="en-US" b="1" dirty="0">
                <a:solidFill>
                  <a:srgbClr val="FF0000"/>
                </a:solidFill>
                <a:latin typeface="Calibri" panose="020F0502020204030204" pitchFamily="34" charset="0"/>
                <a:cs typeface="Calibri" panose="020F0502020204030204" pitchFamily="34" charset="0"/>
              </a:rPr>
              <a:t>Extreme</a:t>
            </a:r>
            <a:r>
              <a:rPr lang="en-US" dirty="0">
                <a:solidFill>
                  <a:srgbClr val="FF0000"/>
                </a:solidFill>
                <a:latin typeface="Calibri" panose="020F0502020204030204" pitchFamily="34" charset="0"/>
                <a:cs typeface="Calibri" panose="020F0502020204030204" pitchFamily="34" charset="0"/>
              </a:rPr>
              <a:t> scenarios to complete Table 2. </a:t>
            </a:r>
          </a:p>
        </p:txBody>
      </p:sp>
      <p:sp>
        <p:nvSpPr>
          <p:cNvPr id="9" name="TextBox 8">
            <a:extLst>
              <a:ext uri="{FF2B5EF4-FFF2-40B4-BE49-F238E27FC236}">
                <a16:creationId xmlns:a16="http://schemas.microsoft.com/office/drawing/2014/main" id="{250BD381-80E8-D84B-8B21-A1379920C336}"/>
              </a:ext>
            </a:extLst>
          </p:cNvPr>
          <p:cNvSpPr txBox="1"/>
          <p:nvPr/>
        </p:nvSpPr>
        <p:spPr>
          <a:xfrm>
            <a:off x="393480" y="5707042"/>
            <a:ext cx="11286875"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Discuss with a partner or in a small group how you would interpret the value in cell F29 in Table 2 in your Excel spreadsheet. Be as specific as possible. </a:t>
            </a:r>
          </a:p>
        </p:txBody>
      </p:sp>
      <p:sp>
        <p:nvSpPr>
          <p:cNvPr id="6" name="Slide Number Placeholder 5">
            <a:extLst>
              <a:ext uri="{FF2B5EF4-FFF2-40B4-BE49-F238E27FC236}">
                <a16:creationId xmlns:a16="http://schemas.microsoft.com/office/drawing/2014/main" id="{80C8FBCA-7FFD-6A49-8C16-A2F522743A69}"/>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11</a:t>
            </a:fld>
            <a:endParaRPr lang="en-US" dirty="0"/>
          </a:p>
        </p:txBody>
      </p:sp>
      <p:pic>
        <p:nvPicPr>
          <p:cNvPr id="10" name="Picture 9">
            <a:extLst>
              <a:ext uri="{FF2B5EF4-FFF2-40B4-BE49-F238E27FC236}">
                <a16:creationId xmlns:a16="http://schemas.microsoft.com/office/drawing/2014/main" id="{CEE89B59-E715-DF45-B3A8-8156C978F511}"/>
              </a:ext>
            </a:extLst>
          </p:cNvPr>
          <p:cNvPicPr>
            <a:picLocks noChangeAspect="1"/>
          </p:cNvPicPr>
          <p:nvPr/>
        </p:nvPicPr>
        <p:blipFill>
          <a:blip r:embed="rId3"/>
          <a:stretch>
            <a:fillRect/>
          </a:stretch>
        </p:blipFill>
        <p:spPr>
          <a:xfrm>
            <a:off x="393480" y="2314583"/>
            <a:ext cx="6834486" cy="3016211"/>
          </a:xfrm>
          <a:prstGeom prst="rect">
            <a:avLst/>
          </a:prstGeom>
        </p:spPr>
      </p:pic>
    </p:spTree>
    <p:extLst>
      <p:ext uri="{BB962C8B-B14F-4D97-AF65-F5344CB8AC3E}">
        <p14:creationId xmlns:p14="http://schemas.microsoft.com/office/powerpoint/2010/main" val="2665287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p:sp>
        <p:nvSpPr>
          <p:cNvPr id="4" name="Rectangle 3">
            <a:extLst>
              <a:ext uri="{FF2B5EF4-FFF2-40B4-BE49-F238E27FC236}">
                <a16:creationId xmlns:a16="http://schemas.microsoft.com/office/drawing/2014/main" id="{EB36CA16-6CB9-AC4A-9D2C-2E6A9D3B16E0}"/>
              </a:ext>
            </a:extLst>
          </p:cNvPr>
          <p:cNvSpPr/>
          <p:nvPr/>
        </p:nvSpPr>
        <p:spPr>
          <a:xfrm>
            <a:off x="143205" y="827622"/>
            <a:ext cx="11888961" cy="646331"/>
          </a:xfrm>
          <a:prstGeom prst="rect">
            <a:avLst/>
          </a:prstGeom>
          <a:ln>
            <a:solidFill>
              <a:schemeClr val="tx1"/>
            </a:solidFill>
          </a:ln>
        </p:spPr>
        <p:txBody>
          <a:bodyPr wrap="square">
            <a:spAutoFit/>
          </a:bodyPr>
          <a:lstStyle/>
          <a:p>
            <a:r>
              <a:rPr lang="en-US" dirty="0"/>
              <a:t>Now you will complete Table 3 which shows the expected marginal damages for the year 2100. To do this you will need to get data on the probability of flooding at each water level for the year 2100 from the Surging Seas Risk Finder website.</a:t>
            </a:r>
          </a:p>
        </p:txBody>
      </p:sp>
      <p:sp>
        <p:nvSpPr>
          <p:cNvPr id="3" name="Rectangle 2">
            <a:extLst>
              <a:ext uri="{FF2B5EF4-FFF2-40B4-BE49-F238E27FC236}">
                <a16:creationId xmlns:a16="http://schemas.microsoft.com/office/drawing/2014/main" id="{A6E73596-3C04-5345-9B32-876D42880BA0}"/>
              </a:ext>
            </a:extLst>
          </p:cNvPr>
          <p:cNvSpPr/>
          <p:nvPr/>
        </p:nvSpPr>
        <p:spPr>
          <a:xfrm>
            <a:off x="6746492" y="1570867"/>
            <a:ext cx="5302294" cy="4154984"/>
          </a:xfrm>
          <a:prstGeom prst="rect">
            <a:avLst/>
          </a:prstGeom>
        </p:spPr>
        <p:txBody>
          <a:bodyPr wrap="square">
            <a:spAutoFit/>
          </a:bodyPr>
          <a:lstStyle/>
          <a:p>
            <a:r>
              <a:rPr lang="en-US" dirty="0">
                <a:solidFill>
                  <a:srgbClr val="FF0000"/>
                </a:solidFill>
              </a:rPr>
              <a:t>1. On the Risk Finder website for your region select the “Medium” sea level scenario on the right side of the graph and the 4 ft water level on the left side (default). </a:t>
            </a:r>
          </a:p>
          <a:p>
            <a:endParaRPr lang="en-US" sz="1000" dirty="0">
              <a:solidFill>
                <a:srgbClr val="FF0000"/>
              </a:solidFill>
            </a:endParaRPr>
          </a:p>
          <a:p>
            <a:r>
              <a:rPr lang="en-US" dirty="0">
                <a:solidFill>
                  <a:srgbClr val="FF0000"/>
                </a:solidFill>
              </a:rPr>
              <a:t>2. Hover over the year of interest on the bar chart (2050)  to see the probability of at least one flood of 4 ft or higher by 2050 (51% or 0.51 for Tacoma, WA).</a:t>
            </a:r>
          </a:p>
          <a:p>
            <a:endParaRPr lang="en-US" sz="1000" dirty="0">
              <a:solidFill>
                <a:srgbClr val="FF0000"/>
              </a:solidFill>
            </a:endParaRPr>
          </a:p>
          <a:p>
            <a:r>
              <a:rPr lang="en-US" dirty="0">
                <a:solidFill>
                  <a:srgbClr val="FF0000"/>
                </a:solidFill>
              </a:rPr>
              <a:t>3. Fill out the “Probability” column in Table 3 for the Medium rise scenario by repeating this process to find the probabilities for each level of flooding </a:t>
            </a:r>
            <a:r>
              <a:rPr lang="en-US" b="1" dirty="0">
                <a:solidFill>
                  <a:srgbClr val="FF0000"/>
                </a:solidFill>
              </a:rPr>
              <a:t>for the year 2100</a:t>
            </a:r>
            <a:r>
              <a:rPr lang="en-US" dirty="0">
                <a:solidFill>
                  <a:srgbClr val="FF0000"/>
                </a:solidFill>
              </a:rPr>
              <a:t>.</a:t>
            </a:r>
          </a:p>
          <a:p>
            <a:endParaRPr lang="en-US" sz="1000" dirty="0">
              <a:solidFill>
                <a:srgbClr val="FF0000"/>
              </a:solidFill>
            </a:endParaRPr>
          </a:p>
          <a:p>
            <a:r>
              <a:rPr lang="en-US" dirty="0">
                <a:solidFill>
                  <a:srgbClr val="FF0000"/>
                </a:solidFill>
              </a:rPr>
              <a:t>4. Complete the rest of Table 3 by calculating the expected MD for the Medium, Fast, and Extreme scenarios.  </a:t>
            </a:r>
          </a:p>
        </p:txBody>
      </p:sp>
      <p:sp>
        <p:nvSpPr>
          <p:cNvPr id="10" name="TextBox 9">
            <a:extLst>
              <a:ext uri="{FF2B5EF4-FFF2-40B4-BE49-F238E27FC236}">
                <a16:creationId xmlns:a16="http://schemas.microsoft.com/office/drawing/2014/main" id="{9AFD7D38-8D40-1C42-98F2-CE840EAE50CF}"/>
              </a:ext>
            </a:extLst>
          </p:cNvPr>
          <p:cNvSpPr txBox="1"/>
          <p:nvPr/>
        </p:nvSpPr>
        <p:spPr>
          <a:xfrm>
            <a:off x="1115212" y="1570867"/>
            <a:ext cx="4705455" cy="307777"/>
          </a:xfrm>
          <a:prstGeom prst="rect">
            <a:avLst/>
          </a:prstGeom>
          <a:noFill/>
        </p:spPr>
        <p:txBody>
          <a:bodyPr wrap="none" rtlCol="0">
            <a:spAutoFit/>
          </a:bodyPr>
          <a:lstStyle/>
          <a:p>
            <a:r>
              <a:rPr lang="en-US" sz="1400" dirty="0"/>
              <a:t>Note: Make sure the setting is for “Multi-year risk of flooding” </a:t>
            </a:r>
          </a:p>
        </p:txBody>
      </p:sp>
      <p:sp>
        <p:nvSpPr>
          <p:cNvPr id="5" name="Slide Number Placeholder 4">
            <a:extLst>
              <a:ext uri="{FF2B5EF4-FFF2-40B4-BE49-F238E27FC236}">
                <a16:creationId xmlns:a16="http://schemas.microsoft.com/office/drawing/2014/main" id="{50C45A39-4101-8D41-AA03-0AB67327F8F1}"/>
              </a:ext>
            </a:extLst>
          </p:cNvPr>
          <p:cNvSpPr>
            <a:spLocks noGrp="1"/>
          </p:cNvSpPr>
          <p:nvPr>
            <p:ph type="sldNum" sz="quarter" idx="12"/>
          </p:nvPr>
        </p:nvSpPr>
        <p:spPr>
          <a:xfrm>
            <a:off x="9448800" y="6476004"/>
            <a:ext cx="2743200" cy="365125"/>
          </a:xfrm>
        </p:spPr>
        <p:txBody>
          <a:bodyPr/>
          <a:lstStyle/>
          <a:p>
            <a:fld id="{28DE8CCF-C11A-0949-8C31-4D223438836F}" type="slidenum">
              <a:rPr lang="en-US" smtClean="0"/>
              <a:t>12</a:t>
            </a:fld>
            <a:endParaRPr lang="en-US" dirty="0"/>
          </a:p>
        </p:txBody>
      </p:sp>
      <p:pic>
        <p:nvPicPr>
          <p:cNvPr id="6" name="Picture 5">
            <a:extLst>
              <a:ext uri="{FF2B5EF4-FFF2-40B4-BE49-F238E27FC236}">
                <a16:creationId xmlns:a16="http://schemas.microsoft.com/office/drawing/2014/main" id="{3CC640E5-C7C4-CF4A-BAEF-BED8F9556C34}"/>
              </a:ext>
            </a:extLst>
          </p:cNvPr>
          <p:cNvPicPr>
            <a:picLocks noChangeAspect="1"/>
          </p:cNvPicPr>
          <p:nvPr/>
        </p:nvPicPr>
        <p:blipFill>
          <a:blip r:embed="rId3"/>
          <a:stretch>
            <a:fillRect/>
          </a:stretch>
        </p:blipFill>
        <p:spPr>
          <a:xfrm>
            <a:off x="143204" y="1887362"/>
            <a:ext cx="6509369" cy="3685056"/>
          </a:xfrm>
          <a:prstGeom prst="rect">
            <a:avLst/>
          </a:prstGeom>
        </p:spPr>
      </p:pic>
      <p:cxnSp>
        <p:nvCxnSpPr>
          <p:cNvPr id="12" name="Straight Arrow Connector 11">
            <a:extLst>
              <a:ext uri="{FF2B5EF4-FFF2-40B4-BE49-F238E27FC236}">
                <a16:creationId xmlns:a16="http://schemas.microsoft.com/office/drawing/2014/main" id="{8A899800-40ED-F545-8A3F-412ACC311889}"/>
              </a:ext>
            </a:extLst>
          </p:cNvPr>
          <p:cNvCxnSpPr>
            <a:cxnSpLocks/>
          </p:cNvCxnSpPr>
          <p:nvPr/>
        </p:nvCxnSpPr>
        <p:spPr>
          <a:xfrm>
            <a:off x="4529096" y="1878644"/>
            <a:ext cx="0" cy="919250"/>
          </a:xfrm>
          <a:prstGeom prst="straightConnector1">
            <a:avLst/>
          </a:prstGeom>
          <a:ln w="25400">
            <a:solidFill>
              <a:srgbClr val="FF0000"/>
            </a:solidFill>
            <a:tailEnd type="triangle"/>
          </a:ln>
        </p:spPr>
        <p:style>
          <a:lnRef idx="2">
            <a:schemeClr val="accent2"/>
          </a:lnRef>
          <a:fillRef idx="0">
            <a:schemeClr val="accent2"/>
          </a:fillRef>
          <a:effectRef idx="1">
            <a:schemeClr val="accent2"/>
          </a:effectRef>
          <a:fontRef idx="minor">
            <a:schemeClr val="tx1"/>
          </a:fontRef>
        </p:style>
      </p:cxnSp>
      <p:sp>
        <p:nvSpPr>
          <p:cNvPr id="9" name="TextBox 8">
            <a:extLst>
              <a:ext uri="{FF2B5EF4-FFF2-40B4-BE49-F238E27FC236}">
                <a16:creationId xmlns:a16="http://schemas.microsoft.com/office/drawing/2014/main" id="{FB6216C7-3C31-6D43-B2C5-8A79E9EC98DD}"/>
              </a:ext>
            </a:extLst>
          </p:cNvPr>
          <p:cNvSpPr txBox="1"/>
          <p:nvPr/>
        </p:nvSpPr>
        <p:spPr>
          <a:xfrm>
            <a:off x="132053" y="5755033"/>
            <a:ext cx="11763263"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The multi-year likelihood is the probability of at least one flood occurring in the given period (e.g. 2016-2050), though there could be more. Consider the assumptions made in this analysis so far, would more than one flood occurring in the period affect the damage costs? Why or why not? </a:t>
            </a:r>
          </a:p>
        </p:txBody>
      </p:sp>
    </p:spTree>
    <p:extLst>
      <p:ext uri="{BB962C8B-B14F-4D97-AF65-F5344CB8AC3E}">
        <p14:creationId xmlns:p14="http://schemas.microsoft.com/office/powerpoint/2010/main" val="30407202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Graphing Marginal Damage Curves</a:t>
            </a:r>
          </a:p>
        </p:txBody>
      </p:sp>
      <p:sp>
        <p:nvSpPr>
          <p:cNvPr id="4" name="Rectangle 3">
            <a:extLst>
              <a:ext uri="{FF2B5EF4-FFF2-40B4-BE49-F238E27FC236}">
                <a16:creationId xmlns:a16="http://schemas.microsoft.com/office/drawing/2014/main" id="{EB36CA16-6CB9-AC4A-9D2C-2E6A9D3B16E0}"/>
              </a:ext>
            </a:extLst>
          </p:cNvPr>
          <p:cNvSpPr/>
          <p:nvPr/>
        </p:nvSpPr>
        <p:spPr>
          <a:xfrm>
            <a:off x="342561" y="888938"/>
            <a:ext cx="11506877" cy="923330"/>
          </a:xfrm>
          <a:prstGeom prst="rect">
            <a:avLst/>
          </a:prstGeom>
          <a:ln>
            <a:solidFill>
              <a:schemeClr val="tx1"/>
            </a:solidFill>
          </a:ln>
        </p:spPr>
        <p:txBody>
          <a:bodyPr wrap="square">
            <a:spAutoFit/>
          </a:bodyPr>
          <a:lstStyle/>
          <a:p>
            <a:r>
              <a:rPr lang="en-US" dirty="0"/>
              <a:t>The marginal damage tables are a helpful way to organize the data and do some basic calculations, but when presenting the data, graphs are a better way to convey a lot of information in one figure. In this section you will make graphs of the expected marginal damages you just calculated in Excel.</a:t>
            </a:r>
          </a:p>
        </p:txBody>
      </p:sp>
      <p:sp>
        <p:nvSpPr>
          <p:cNvPr id="3" name="Rectangle 2">
            <a:extLst>
              <a:ext uri="{FF2B5EF4-FFF2-40B4-BE49-F238E27FC236}">
                <a16:creationId xmlns:a16="http://schemas.microsoft.com/office/drawing/2014/main" id="{A6E73596-3C04-5345-9B32-876D42880BA0}"/>
              </a:ext>
            </a:extLst>
          </p:cNvPr>
          <p:cNvSpPr/>
          <p:nvPr/>
        </p:nvSpPr>
        <p:spPr>
          <a:xfrm>
            <a:off x="342561" y="1917280"/>
            <a:ext cx="11849439" cy="1200329"/>
          </a:xfrm>
          <a:prstGeom prst="rect">
            <a:avLst/>
          </a:prstGeom>
        </p:spPr>
        <p:txBody>
          <a:bodyPr wrap="square">
            <a:spAutoFit/>
          </a:bodyPr>
          <a:lstStyle/>
          <a:p>
            <a:r>
              <a:rPr lang="en-US" dirty="0">
                <a:solidFill>
                  <a:srgbClr val="FF0000"/>
                </a:solidFill>
              </a:rPr>
              <a:t>Click on the “Part 2: MD graphs” tab at the bottom of the Excel spreadsheet. Tables 4 and 5 show the expected marginal damages from flooding for each SLR scenario for the year 2050 (Table 4) and 2100 (Table 5). Note: </a:t>
            </a:r>
            <a:r>
              <a:rPr lang="en-US" dirty="0">
                <a:solidFill>
                  <a:srgbClr val="FF0000"/>
                </a:solidFill>
                <a:latin typeface="Calibri" panose="020F0502020204030204" pitchFamily="34" charset="0"/>
                <a:cs typeface="Calibri" panose="020F0502020204030204" pitchFamily="34" charset="0"/>
              </a:rPr>
              <a:t>The tables have automatically populated with the expected MD values you calculated on the previous spreadsheet.</a:t>
            </a:r>
          </a:p>
          <a:p>
            <a:endParaRPr lang="en-US" dirty="0">
              <a:solidFill>
                <a:srgbClr val="FF0000"/>
              </a:solidFill>
            </a:endParaRPr>
          </a:p>
        </p:txBody>
      </p:sp>
      <p:pic>
        <p:nvPicPr>
          <p:cNvPr id="5" name="Picture 4">
            <a:extLst>
              <a:ext uri="{FF2B5EF4-FFF2-40B4-BE49-F238E27FC236}">
                <a16:creationId xmlns:a16="http://schemas.microsoft.com/office/drawing/2014/main" id="{419C0C3A-5531-B448-AFAE-7E6D14787385}"/>
              </a:ext>
            </a:extLst>
          </p:cNvPr>
          <p:cNvPicPr>
            <a:picLocks noChangeAspect="1"/>
          </p:cNvPicPr>
          <p:nvPr/>
        </p:nvPicPr>
        <p:blipFill>
          <a:blip r:embed="rId3"/>
          <a:stretch>
            <a:fillRect/>
          </a:stretch>
        </p:blipFill>
        <p:spPr>
          <a:xfrm>
            <a:off x="670360" y="2930479"/>
            <a:ext cx="4364720" cy="2302858"/>
          </a:xfrm>
          <a:prstGeom prst="rect">
            <a:avLst/>
          </a:prstGeom>
        </p:spPr>
      </p:pic>
      <p:sp>
        <p:nvSpPr>
          <p:cNvPr id="6" name="Rectangle 5">
            <a:extLst>
              <a:ext uri="{FF2B5EF4-FFF2-40B4-BE49-F238E27FC236}">
                <a16:creationId xmlns:a16="http://schemas.microsoft.com/office/drawing/2014/main" id="{DDA841B1-A84A-DC4B-B3A9-4ACD9EA03E73}"/>
              </a:ext>
            </a:extLst>
          </p:cNvPr>
          <p:cNvSpPr/>
          <p:nvPr/>
        </p:nvSpPr>
        <p:spPr>
          <a:xfrm>
            <a:off x="5204848" y="3326816"/>
            <a:ext cx="6726265" cy="1200329"/>
          </a:xfrm>
          <a:prstGeom prst="rect">
            <a:avLst/>
          </a:prstGeom>
          <a:ln>
            <a:solidFill>
              <a:srgbClr val="002060"/>
            </a:solidFill>
          </a:ln>
        </p:spPr>
        <p:txBody>
          <a:bodyPr wrap="square">
            <a:spAutoFit/>
          </a:bodyPr>
          <a:lstStyle/>
          <a:p>
            <a:r>
              <a:rPr lang="en-US" b="1" dirty="0">
                <a:solidFill>
                  <a:srgbClr val="002060"/>
                </a:solidFill>
                <a:latin typeface="Calibri" panose="020F0502020204030204" pitchFamily="34" charset="0"/>
                <a:ea typeface="MS Mincho" panose="02020609040205080304" pitchFamily="49" charset="-128"/>
                <a:cs typeface="Calibri" panose="020F0502020204030204" pitchFamily="34" charset="0"/>
              </a:rPr>
              <a:t>Excel Tip: </a:t>
            </a:r>
            <a:r>
              <a:rPr lang="en-US" dirty="0">
                <a:solidFill>
                  <a:srgbClr val="002060"/>
                </a:solidFill>
                <a:latin typeface="Calibri" panose="020F0502020204030204" pitchFamily="34" charset="0"/>
                <a:ea typeface="MS Mincho" panose="02020609040205080304" pitchFamily="49" charset="-128"/>
                <a:cs typeface="Calibri" panose="020F0502020204030204" pitchFamily="34" charset="0"/>
              </a:rPr>
              <a:t>If you click on a cell, you can see the reference cell it is drawing the data from in the formula bar (</a:t>
            </a:r>
            <a:r>
              <a:rPr lang="en-US" i="1" dirty="0" err="1">
                <a:solidFill>
                  <a:srgbClr val="002060"/>
                </a:solidFill>
                <a:latin typeface="Calibri" panose="020F0502020204030204" pitchFamily="34" charset="0"/>
                <a:ea typeface="MS Mincho" panose="02020609040205080304" pitchFamily="49" charset="-128"/>
                <a:cs typeface="Calibri" panose="020F0502020204030204" pitchFamily="34" charset="0"/>
              </a:rPr>
              <a:t>fx</a:t>
            </a:r>
            <a:r>
              <a:rPr lang="en-US" dirty="0">
                <a:solidFill>
                  <a:srgbClr val="002060"/>
                </a:solidFill>
                <a:latin typeface="Calibri" panose="020F0502020204030204" pitchFamily="34" charset="0"/>
                <a:ea typeface="MS Mincho" panose="02020609040205080304" pitchFamily="49" charset="-128"/>
                <a:cs typeface="Calibri" panose="020F0502020204030204" pitchFamily="34" charset="0"/>
              </a:rPr>
              <a:t>) at the top, where ‘MD Table’ is the sheet name you were previously working in and E26 is the cell on that sheet the data is copied from into the current cell. </a:t>
            </a:r>
          </a:p>
        </p:txBody>
      </p:sp>
      <p:cxnSp>
        <p:nvCxnSpPr>
          <p:cNvPr id="11" name="Straight Arrow Connector 10">
            <a:extLst>
              <a:ext uri="{FF2B5EF4-FFF2-40B4-BE49-F238E27FC236}">
                <a16:creationId xmlns:a16="http://schemas.microsoft.com/office/drawing/2014/main" id="{C9FD09F3-7C21-3A4A-B637-FEAAFCC8B904}"/>
              </a:ext>
            </a:extLst>
          </p:cNvPr>
          <p:cNvCxnSpPr>
            <a:cxnSpLocks/>
          </p:cNvCxnSpPr>
          <p:nvPr/>
        </p:nvCxnSpPr>
        <p:spPr>
          <a:xfrm flipH="1" flipV="1">
            <a:off x="3360337" y="3117610"/>
            <a:ext cx="1765862" cy="672075"/>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20" name="Rectangle 19">
            <a:extLst>
              <a:ext uri="{FF2B5EF4-FFF2-40B4-BE49-F238E27FC236}">
                <a16:creationId xmlns:a16="http://schemas.microsoft.com/office/drawing/2014/main" id="{F07DDD01-C9FB-A24D-B002-588FFFE36839}"/>
              </a:ext>
            </a:extLst>
          </p:cNvPr>
          <p:cNvSpPr/>
          <p:nvPr/>
        </p:nvSpPr>
        <p:spPr>
          <a:xfrm>
            <a:off x="513841" y="5479516"/>
            <a:ext cx="11506877" cy="923330"/>
          </a:xfrm>
          <a:prstGeom prst="rect">
            <a:avLst/>
          </a:prstGeom>
          <a:ln>
            <a:solidFill>
              <a:schemeClr val="tx1"/>
            </a:solidFill>
          </a:ln>
        </p:spPr>
        <p:txBody>
          <a:bodyPr wrap="square">
            <a:spAutoFit/>
          </a:bodyPr>
          <a:lstStyle/>
          <a:p>
            <a:r>
              <a:rPr lang="en-US" dirty="0"/>
              <a:t>Now you will create a graph with the four SLR scenarios to show the marginal damages expected at each foot of flooding. A graph of Table 4 for the year 2050 has already been made for you, in the next slide you will learn how to create the same graph for Table 5 for the year 2100. </a:t>
            </a:r>
          </a:p>
        </p:txBody>
      </p:sp>
      <p:sp>
        <p:nvSpPr>
          <p:cNvPr id="7" name="Slide Number Placeholder 6">
            <a:extLst>
              <a:ext uri="{FF2B5EF4-FFF2-40B4-BE49-F238E27FC236}">
                <a16:creationId xmlns:a16="http://schemas.microsoft.com/office/drawing/2014/main" id="{FA15F94F-CF80-8347-8ED9-04B4FAB14BCB}"/>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13</a:t>
            </a:fld>
            <a:endParaRPr lang="en-US" dirty="0"/>
          </a:p>
        </p:txBody>
      </p:sp>
    </p:spTree>
    <p:extLst>
      <p:ext uri="{BB962C8B-B14F-4D97-AF65-F5344CB8AC3E}">
        <p14:creationId xmlns:p14="http://schemas.microsoft.com/office/powerpoint/2010/main" val="2482823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Graphing Marginal Damage Curves</a:t>
            </a:r>
          </a:p>
        </p:txBody>
      </p:sp>
      <p:cxnSp>
        <p:nvCxnSpPr>
          <p:cNvPr id="11" name="Straight Arrow Connector 10">
            <a:extLst>
              <a:ext uri="{FF2B5EF4-FFF2-40B4-BE49-F238E27FC236}">
                <a16:creationId xmlns:a16="http://schemas.microsoft.com/office/drawing/2014/main" id="{C9FD09F3-7C21-3A4A-B637-FEAAFCC8B904}"/>
              </a:ext>
            </a:extLst>
          </p:cNvPr>
          <p:cNvCxnSpPr>
            <a:cxnSpLocks/>
          </p:cNvCxnSpPr>
          <p:nvPr/>
        </p:nvCxnSpPr>
        <p:spPr>
          <a:xfrm flipH="1" flipV="1">
            <a:off x="5753438" y="1992800"/>
            <a:ext cx="1718507" cy="1277482"/>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7" name="Rectangle 6">
            <a:extLst>
              <a:ext uri="{FF2B5EF4-FFF2-40B4-BE49-F238E27FC236}">
                <a16:creationId xmlns:a16="http://schemas.microsoft.com/office/drawing/2014/main" id="{C03F724F-481A-B14D-BAC5-FAB2C9AC4F00}"/>
              </a:ext>
            </a:extLst>
          </p:cNvPr>
          <p:cNvSpPr/>
          <p:nvPr/>
        </p:nvSpPr>
        <p:spPr>
          <a:xfrm>
            <a:off x="8411412" y="849735"/>
            <a:ext cx="3510684" cy="4431983"/>
          </a:xfrm>
          <a:prstGeom prst="rect">
            <a:avLst/>
          </a:prstGeom>
        </p:spPr>
        <p:txBody>
          <a:bodyPr wrap="square">
            <a:spAutoFit/>
          </a:bodyPr>
          <a:lstStyle/>
          <a:p>
            <a:r>
              <a:rPr lang="en-US" b="1" dirty="0">
                <a:solidFill>
                  <a:srgbClr val="FF0000"/>
                </a:solidFill>
                <a:latin typeface="Calibri" panose="020F0502020204030204" pitchFamily="34" charset="0"/>
                <a:ea typeface="MS Mincho" panose="02020609040205080304" pitchFamily="49" charset="-128"/>
                <a:cs typeface="Calibri" panose="020F0502020204030204" pitchFamily="34" charset="0"/>
              </a:rPr>
              <a:t>To make a graph in Excel:</a:t>
            </a:r>
          </a:p>
          <a:p>
            <a:endParaRPr lang="en-US" sz="1000" dirty="0">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Use the cursor and drag to highlight the contents of the Table as pictured.</a:t>
            </a:r>
          </a:p>
          <a:p>
            <a:pPr marL="342900" indent="-342900">
              <a:buAutoNum type="arabicPeriod"/>
            </a:pPr>
            <a:endParaRPr lang="en-US" sz="1000" dirty="0">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Go to the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Insert</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tab at the top then click on the drop down options for scatter charts and select the option with smooth lines and markers. </a:t>
            </a:r>
          </a:p>
          <a:p>
            <a:endParaRPr lang="en-US" sz="10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t>Note: These instructions and images are for a Mac using Excel version 16.25 and may differ for a PC or other versions of Excel, but should be similar. </a:t>
            </a:r>
            <a:endPar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p:txBody>
      </p:sp>
      <p:sp>
        <p:nvSpPr>
          <p:cNvPr id="8" name="Rectangle 7">
            <a:extLst>
              <a:ext uri="{FF2B5EF4-FFF2-40B4-BE49-F238E27FC236}">
                <a16:creationId xmlns:a16="http://schemas.microsoft.com/office/drawing/2014/main" id="{D00BCF0E-BF2A-7B4B-BF88-DFE024CC2991}"/>
              </a:ext>
            </a:extLst>
          </p:cNvPr>
          <p:cNvSpPr/>
          <p:nvPr/>
        </p:nvSpPr>
        <p:spPr>
          <a:xfrm>
            <a:off x="269905" y="5434358"/>
            <a:ext cx="11652192" cy="923330"/>
          </a:xfrm>
          <a:prstGeom prst="rect">
            <a:avLst/>
          </a:prstGeom>
          <a:ln>
            <a:solidFill>
              <a:srgbClr val="002060"/>
            </a:solidFill>
          </a:ln>
        </p:spPr>
        <p:txBody>
          <a:bodyPr wrap="square">
            <a:spAutoFit/>
          </a:bodyPr>
          <a:lstStyle/>
          <a:p>
            <a:r>
              <a:rPr lang="en-US" b="1" dirty="0">
                <a:solidFill>
                  <a:srgbClr val="002060"/>
                </a:solidFill>
                <a:latin typeface="Calibri" panose="020F0502020204030204" pitchFamily="34" charset="0"/>
                <a:ea typeface="MS Mincho" panose="02020609040205080304" pitchFamily="49" charset="-128"/>
                <a:cs typeface="Calibri" panose="020F0502020204030204" pitchFamily="34" charset="0"/>
              </a:rPr>
              <a:t>Excel Tip: </a:t>
            </a:r>
            <a:r>
              <a:rPr lang="en-US" dirty="0">
                <a:solidFill>
                  <a:srgbClr val="002060"/>
                </a:solidFill>
                <a:latin typeface="Calibri" panose="020F0502020204030204" pitchFamily="34" charset="0"/>
                <a:ea typeface="MS Mincho" panose="02020609040205080304" pitchFamily="49" charset="-128"/>
                <a:cs typeface="Calibri" panose="020F0502020204030204" pitchFamily="34" charset="0"/>
              </a:rPr>
              <a:t>You can click on the graph and drag it to move it around your spreadsheet. Note: The x-axis will be based on the far left-hand column units (feet of flooding) and the y-axis will be in millions of dollars. The legend is based on the column headings.</a:t>
            </a:r>
          </a:p>
        </p:txBody>
      </p:sp>
      <p:pic>
        <p:nvPicPr>
          <p:cNvPr id="9" name="Picture 8">
            <a:extLst>
              <a:ext uri="{FF2B5EF4-FFF2-40B4-BE49-F238E27FC236}">
                <a16:creationId xmlns:a16="http://schemas.microsoft.com/office/drawing/2014/main" id="{4259E792-49D7-3F43-91FB-1EF2A72DADAD}"/>
              </a:ext>
            </a:extLst>
          </p:cNvPr>
          <p:cNvPicPr>
            <a:picLocks noChangeAspect="1"/>
          </p:cNvPicPr>
          <p:nvPr/>
        </p:nvPicPr>
        <p:blipFill>
          <a:blip r:embed="rId3"/>
          <a:stretch>
            <a:fillRect/>
          </a:stretch>
        </p:blipFill>
        <p:spPr>
          <a:xfrm>
            <a:off x="269904" y="1107312"/>
            <a:ext cx="8081629" cy="3988583"/>
          </a:xfrm>
          <a:prstGeom prst="rect">
            <a:avLst/>
          </a:prstGeom>
        </p:spPr>
      </p:pic>
      <p:sp>
        <p:nvSpPr>
          <p:cNvPr id="3" name="Slide Number Placeholder 2">
            <a:extLst>
              <a:ext uri="{FF2B5EF4-FFF2-40B4-BE49-F238E27FC236}">
                <a16:creationId xmlns:a16="http://schemas.microsoft.com/office/drawing/2014/main" id="{AB8706B6-F206-7044-AF8E-E4319F3D6D5C}"/>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14</a:t>
            </a:fld>
            <a:endParaRPr lang="en-US" dirty="0"/>
          </a:p>
        </p:txBody>
      </p:sp>
      <p:cxnSp>
        <p:nvCxnSpPr>
          <p:cNvPr id="10" name="Straight Arrow Connector 9">
            <a:extLst>
              <a:ext uri="{FF2B5EF4-FFF2-40B4-BE49-F238E27FC236}">
                <a16:creationId xmlns:a16="http://schemas.microsoft.com/office/drawing/2014/main" id="{95E7BB0C-8828-4548-8537-3F80323B3023}"/>
              </a:ext>
            </a:extLst>
          </p:cNvPr>
          <p:cNvCxnSpPr>
            <a:cxnSpLocks/>
          </p:cNvCxnSpPr>
          <p:nvPr/>
        </p:nvCxnSpPr>
        <p:spPr>
          <a:xfrm flipH="1">
            <a:off x="7932882" y="2743200"/>
            <a:ext cx="452835" cy="0"/>
          </a:xfrm>
          <a:prstGeom prst="straightConnector1">
            <a:avLst/>
          </a:prstGeom>
          <a:ln w="25400">
            <a:solidFill>
              <a:srgbClr val="FF0000"/>
            </a:solidFill>
            <a:tailEnd type="triangle"/>
          </a:ln>
        </p:spPr>
        <p:style>
          <a:lnRef idx="2">
            <a:schemeClr val="accent2"/>
          </a:lnRef>
          <a:fillRef idx="0">
            <a:schemeClr val="accent2"/>
          </a:fillRef>
          <a:effectRef idx="1">
            <a:schemeClr val="accent2"/>
          </a:effectRef>
          <a:fontRef idx="minor">
            <a:schemeClr val="tx1"/>
          </a:fontRef>
        </p:style>
      </p:cxnSp>
      <p:sp>
        <p:nvSpPr>
          <p:cNvPr id="5" name="TextBox 4">
            <a:extLst>
              <a:ext uri="{FF2B5EF4-FFF2-40B4-BE49-F238E27FC236}">
                <a16:creationId xmlns:a16="http://schemas.microsoft.com/office/drawing/2014/main" id="{0C2A5A0C-C932-7E44-9164-529F528FD039}"/>
              </a:ext>
            </a:extLst>
          </p:cNvPr>
          <p:cNvSpPr txBox="1"/>
          <p:nvPr/>
        </p:nvSpPr>
        <p:spPr>
          <a:xfrm>
            <a:off x="-599090" y="583324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260909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Formatting Graphs in Excel </a:t>
            </a:r>
          </a:p>
        </p:txBody>
      </p:sp>
      <p:sp>
        <p:nvSpPr>
          <p:cNvPr id="7" name="Rectangle 6">
            <a:extLst>
              <a:ext uri="{FF2B5EF4-FFF2-40B4-BE49-F238E27FC236}">
                <a16:creationId xmlns:a16="http://schemas.microsoft.com/office/drawing/2014/main" id="{C03F724F-481A-B14D-BAC5-FAB2C9AC4F00}"/>
              </a:ext>
            </a:extLst>
          </p:cNvPr>
          <p:cNvSpPr/>
          <p:nvPr/>
        </p:nvSpPr>
        <p:spPr>
          <a:xfrm>
            <a:off x="321035" y="970040"/>
            <a:ext cx="11546237" cy="646331"/>
          </a:xfrm>
          <a:prstGeom prst="rect">
            <a:avLst/>
          </a:prstGeom>
          <a:ln w="12700">
            <a:solidFill>
              <a:schemeClr val="tx1"/>
            </a:solidFill>
          </a:ln>
        </p:spPr>
        <p:txBody>
          <a:bodyPr wrap="square">
            <a:spAutoFit/>
          </a:bodyPr>
          <a:lstStyle/>
          <a:p>
            <a:r>
              <a:rPr lang="en-US" dirty="0"/>
              <a:t>After you make your graph, you will want to add a main title to the graph and labels for the horizontal and vertical axes. If someone was to look at your graph out of context, they should be able to understand exactly what data is being displayed.  </a:t>
            </a:r>
          </a:p>
        </p:txBody>
      </p:sp>
      <p:pic>
        <p:nvPicPr>
          <p:cNvPr id="3" name="Picture 2">
            <a:extLst>
              <a:ext uri="{FF2B5EF4-FFF2-40B4-BE49-F238E27FC236}">
                <a16:creationId xmlns:a16="http://schemas.microsoft.com/office/drawing/2014/main" id="{720DCA94-CEEB-2543-AB67-FA4900A64CD9}"/>
              </a:ext>
            </a:extLst>
          </p:cNvPr>
          <p:cNvPicPr>
            <a:picLocks noChangeAspect="1"/>
          </p:cNvPicPr>
          <p:nvPr/>
        </p:nvPicPr>
        <p:blipFill>
          <a:blip r:embed="rId3"/>
          <a:stretch>
            <a:fillRect/>
          </a:stretch>
        </p:blipFill>
        <p:spPr>
          <a:xfrm>
            <a:off x="321035" y="1932542"/>
            <a:ext cx="7540693" cy="3371309"/>
          </a:xfrm>
          <a:prstGeom prst="rect">
            <a:avLst/>
          </a:prstGeom>
        </p:spPr>
      </p:pic>
      <p:cxnSp>
        <p:nvCxnSpPr>
          <p:cNvPr id="11" name="Straight Arrow Connector 10">
            <a:extLst>
              <a:ext uri="{FF2B5EF4-FFF2-40B4-BE49-F238E27FC236}">
                <a16:creationId xmlns:a16="http://schemas.microsoft.com/office/drawing/2014/main" id="{C9FD09F3-7C21-3A4A-B637-FEAAFCC8B904}"/>
              </a:ext>
            </a:extLst>
          </p:cNvPr>
          <p:cNvCxnSpPr>
            <a:cxnSpLocks/>
          </p:cNvCxnSpPr>
          <p:nvPr/>
        </p:nvCxnSpPr>
        <p:spPr>
          <a:xfrm flipH="1" flipV="1">
            <a:off x="4769288" y="2305244"/>
            <a:ext cx="3170380" cy="640379"/>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4" name="Rectangle 3">
            <a:extLst>
              <a:ext uri="{FF2B5EF4-FFF2-40B4-BE49-F238E27FC236}">
                <a16:creationId xmlns:a16="http://schemas.microsoft.com/office/drawing/2014/main" id="{888D92E9-0434-164A-9148-C24D8864B8D0}"/>
              </a:ext>
            </a:extLst>
          </p:cNvPr>
          <p:cNvSpPr/>
          <p:nvPr/>
        </p:nvSpPr>
        <p:spPr>
          <a:xfrm>
            <a:off x="7939668" y="2049472"/>
            <a:ext cx="4060777" cy="3077766"/>
          </a:xfrm>
          <a:prstGeom prst="rect">
            <a:avLst/>
          </a:prstGeom>
        </p:spPr>
        <p:txBody>
          <a:bodyPr wrap="square">
            <a:spAutoFit/>
          </a:bodyPr>
          <a:lstStyle/>
          <a:p>
            <a:r>
              <a:rPr lang="en-US" b="1" dirty="0">
                <a:solidFill>
                  <a:srgbClr val="FF0000"/>
                </a:solidFill>
                <a:latin typeface="Calibri" panose="020F0502020204030204" pitchFamily="34" charset="0"/>
                <a:ea typeface="MS Mincho" panose="02020609040205080304" pitchFamily="49" charset="-128"/>
                <a:cs typeface="Calibri" panose="020F0502020204030204" pitchFamily="34" charset="0"/>
              </a:rPr>
              <a:t>Formatting Graphs in Excel </a:t>
            </a:r>
          </a:p>
          <a:p>
            <a:endParaRPr lang="en-US" sz="11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To add a title, click anywhere on the graph and a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Chart Design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tab should appear at the top. </a:t>
            </a:r>
          </a:p>
          <a:p>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Click on on the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Chart Design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tab and from there you should see a drop down for adding chart elements.</a:t>
            </a:r>
          </a:p>
          <a:p>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3. Add a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Chart Title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to your graph and vertical and horizontal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Axis Titles</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a:t>
            </a:r>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10" name="TextBox 9">
            <a:extLst>
              <a:ext uri="{FF2B5EF4-FFF2-40B4-BE49-F238E27FC236}">
                <a16:creationId xmlns:a16="http://schemas.microsoft.com/office/drawing/2014/main" id="{6EF56134-0129-0A47-AEA0-9CB357C5F718}"/>
              </a:ext>
            </a:extLst>
          </p:cNvPr>
          <p:cNvSpPr txBox="1"/>
          <p:nvPr/>
        </p:nvSpPr>
        <p:spPr>
          <a:xfrm>
            <a:off x="321036" y="5555527"/>
            <a:ext cx="11546236"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What do you think are some of the underlying factors driving the shape of the marginal damage curves in the graphs? Hint: Think about the assumptions you have made when calculating the marginal damages. Discuss with a partner or in a small group. </a:t>
            </a:r>
            <a:endParaRPr lang="en-US" sz="2000" dirty="0"/>
          </a:p>
        </p:txBody>
      </p:sp>
      <p:sp>
        <p:nvSpPr>
          <p:cNvPr id="5" name="Slide Number Placeholder 4">
            <a:extLst>
              <a:ext uri="{FF2B5EF4-FFF2-40B4-BE49-F238E27FC236}">
                <a16:creationId xmlns:a16="http://schemas.microsoft.com/office/drawing/2014/main" id="{9A90E4EE-3DD4-954C-BE53-E8922B678D63}"/>
              </a:ext>
            </a:extLst>
          </p:cNvPr>
          <p:cNvSpPr>
            <a:spLocks noGrp="1"/>
          </p:cNvSpPr>
          <p:nvPr>
            <p:ph type="sldNum" sz="quarter" idx="12"/>
          </p:nvPr>
        </p:nvSpPr>
        <p:spPr>
          <a:xfrm>
            <a:off x="9448799" y="6468304"/>
            <a:ext cx="2743200" cy="365125"/>
          </a:xfrm>
        </p:spPr>
        <p:txBody>
          <a:bodyPr/>
          <a:lstStyle/>
          <a:p>
            <a:fld id="{28DE8CCF-C11A-0949-8C31-4D223438836F}" type="slidenum">
              <a:rPr lang="en-US" smtClean="0"/>
              <a:t>15</a:t>
            </a:fld>
            <a:endParaRPr lang="en-US" dirty="0"/>
          </a:p>
        </p:txBody>
      </p:sp>
    </p:spTree>
    <p:extLst>
      <p:ext uri="{BB962C8B-B14F-4D97-AF65-F5344CB8AC3E}">
        <p14:creationId xmlns:p14="http://schemas.microsoft.com/office/powerpoint/2010/main" val="20643840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C03F724F-481A-B14D-BAC5-FAB2C9AC4F00}"/>
                  </a:ext>
                </a:extLst>
              </p:cNvPr>
              <p:cNvSpPr/>
              <p:nvPr/>
            </p:nvSpPr>
            <p:spPr>
              <a:xfrm>
                <a:off x="322881" y="1208485"/>
                <a:ext cx="11546237" cy="5078313"/>
              </a:xfrm>
              <a:prstGeom prst="rect">
                <a:avLst/>
              </a:prstGeom>
              <a:ln w="12700">
                <a:solidFill>
                  <a:schemeClr val="tx1"/>
                </a:solidFill>
              </a:ln>
            </p:spPr>
            <p:txBody>
              <a:bodyPr wrap="square">
                <a:spAutoFit/>
              </a:bodyPr>
              <a:lstStyle/>
              <a:p>
                <a:endParaRPr lang="en-US" dirty="0"/>
              </a:p>
              <a:p>
                <a:r>
                  <a:rPr lang="en-US" dirty="0"/>
                  <a:t>Along with risk and uncertainty about the likelihood of maximum flood levels, there is also inherent uncertainty about which sea level rise scenario is most likely to play out. This will largely depend on greenhouse gas emissions (GHG) over the coming century. Sea levels will rise more quickly in a </a:t>
                </a:r>
                <a:r>
                  <a:rPr lang="en-US" i="1" dirty="0"/>
                  <a:t>high</a:t>
                </a:r>
                <a:r>
                  <a:rPr lang="en-US" dirty="0"/>
                  <a:t> emissions scenario, which could result in the Fast or Extreme sea level rise scenarios depending on how fast ice sheets melt in the polar regions. On the other hand, rapid reductions in GHG emissions would increase the likelihood of Slow or Medium rise scenarios.</a:t>
                </a:r>
              </a:p>
              <a:p>
                <a:endParaRPr lang="en-US" dirty="0"/>
              </a:p>
              <a:p>
                <a:r>
                  <a:rPr lang="en-US" dirty="0"/>
                  <a:t>Despite this uncertainty, you can still model different possible outcomes by using the same expected value approach you used for calculating the expected marginal damages of flooding. </a:t>
                </a:r>
              </a:p>
              <a:p>
                <a:r>
                  <a:rPr lang="en-US" dirty="0"/>
                  <a:t> </a:t>
                </a:r>
              </a:p>
              <a:p>
                <a:r>
                  <a:rPr lang="en-US" dirty="0"/>
                  <a:t>There are four SLR scenarios that could occur with some probability, </a:t>
                </a:r>
                <a:r>
                  <a:rPr lang="en-US" i="1" dirty="0" err="1"/>
                  <a:t>p</a:t>
                </a:r>
                <a:r>
                  <a:rPr lang="en-US" i="1" baseline="-25000" dirty="0" err="1"/>
                  <a:t>j</a:t>
                </a:r>
                <a:r>
                  <a:rPr lang="en-US" dirty="0"/>
                  <a:t>, where </a:t>
                </a:r>
                <a:r>
                  <a:rPr lang="en-US" i="1" dirty="0"/>
                  <a:t>j </a:t>
                </a:r>
                <a:r>
                  <a:rPr lang="en-US" dirty="0"/>
                  <a:t>represents the SLR scenario: </a:t>
                </a:r>
                <a:r>
                  <a:rPr lang="en-US" u="sng" dirty="0"/>
                  <a:t>S</a:t>
                </a:r>
                <a:r>
                  <a:rPr lang="en-US" dirty="0"/>
                  <a:t>low, </a:t>
                </a:r>
                <a:r>
                  <a:rPr lang="en-US" u="sng" dirty="0"/>
                  <a:t>M</a:t>
                </a:r>
                <a:r>
                  <a:rPr lang="en-US" dirty="0"/>
                  <a:t>edium, </a:t>
                </a:r>
                <a:r>
                  <a:rPr lang="en-US" u="sng" dirty="0"/>
                  <a:t>F</a:t>
                </a:r>
                <a:r>
                  <a:rPr lang="en-US" dirty="0"/>
                  <a:t>ast, or </a:t>
                </a:r>
                <a:r>
                  <a:rPr lang="en-US" u="sng" dirty="0"/>
                  <a:t>E</a:t>
                </a:r>
                <a:r>
                  <a:rPr lang="en-US" dirty="0"/>
                  <a:t>xtreme.  For </a:t>
                </a:r>
                <a:r>
                  <a:rPr lang="en-US" u="sng" dirty="0"/>
                  <a:t>each flood height</a:t>
                </a:r>
                <a:r>
                  <a:rPr lang="en-US" dirty="0"/>
                  <a:t>, </a:t>
                </a:r>
                <a:r>
                  <a:rPr lang="en-US" i="1" dirty="0" err="1"/>
                  <a:t>i</a:t>
                </a:r>
                <a:r>
                  <a:rPr lang="en-US" dirty="0"/>
                  <a:t>, we can estimate the expected marginal damage given the probability of each SLR scenario occurring.</a:t>
                </a:r>
              </a:p>
              <a:p>
                <a:r>
                  <a:rPr lang="en-US" dirty="0"/>
                  <a:t> </a:t>
                </a: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𝐸𝑥𝑝𝑒𝑐𝑡𝑒𝑑</m:t>
                      </m:r>
                      <m:r>
                        <a:rPr lang="en-US" i="1">
                          <a:latin typeface="Cambria Math" panose="02040503050406030204" pitchFamily="18" charset="0"/>
                        </a:rPr>
                        <m:t> </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i="1">
                                  <a:latin typeface="Cambria Math" panose="02040503050406030204" pitchFamily="18" charset="0"/>
                                </a:rPr>
                                <m:t>𝑖</m:t>
                              </m:r>
                            </m:sub>
                          </m:sSub>
                        </m:e>
                      </m:d>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𝑆</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𝑆</m:t>
                              </m:r>
                              <m:r>
                                <a:rPr lang="en-US" i="1">
                                  <a:latin typeface="Cambria Math" panose="02040503050406030204" pitchFamily="18" charset="0"/>
                                </a:rPr>
                                <m:t>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𝑀</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𝑀</m:t>
                              </m:r>
                              <m:r>
                                <a:rPr lang="en-US" i="1">
                                  <a:latin typeface="Cambria Math" panose="02040503050406030204" pitchFamily="18" charset="0"/>
                                </a:rPr>
                                <m:t>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𝐹</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𝐹</m:t>
                              </m:r>
                              <m:r>
                                <a:rPr lang="en-US" i="1">
                                  <a:latin typeface="Cambria Math" panose="02040503050406030204" pitchFamily="18" charset="0"/>
                                </a:rPr>
                                <m:t>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𝐸</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𝐸</m:t>
                              </m:r>
                              <m:r>
                                <a:rPr lang="en-US" i="1">
                                  <a:latin typeface="Cambria Math" panose="02040503050406030204" pitchFamily="18" charset="0"/>
                                </a:rPr>
                                <m:t>𝑖</m:t>
                              </m:r>
                            </m:sub>
                          </m:sSub>
                        </m:e>
                      </m:d>
                    </m:oMath>
                  </m:oMathPara>
                </a14:m>
                <a:endParaRPr lang="en-US" dirty="0"/>
              </a:p>
              <a:p>
                <a:r>
                  <a:rPr lang="en-US" dirty="0"/>
                  <a:t> </a:t>
                </a:r>
              </a:p>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𝑓𝑜𝑟</m:t>
                      </m:r>
                      <m:r>
                        <a:rPr lang="en-US" b="0" i="1" smtClean="0">
                          <a:latin typeface="Cambria Math" panose="02040503050406030204" pitchFamily="18" charset="0"/>
                        </a:rPr>
                        <m:t> </m:t>
                      </m:r>
                      <m:r>
                        <a:rPr lang="en-US" b="0" i="1" smtClean="0">
                          <a:latin typeface="Cambria Math" panose="02040503050406030204" pitchFamily="18" charset="0"/>
                        </a:rPr>
                        <m:t>𝑓𝑙𝑜𝑜𝑑</m:t>
                      </m:r>
                      <m:r>
                        <a:rPr lang="en-US" b="0" i="1" smtClean="0">
                          <a:latin typeface="Cambria Math" panose="02040503050406030204" pitchFamily="18" charset="0"/>
                        </a:rPr>
                        <m:t> </m:t>
                      </m:r>
                      <m:r>
                        <a:rPr lang="en-US" b="0" i="1" smtClean="0">
                          <a:latin typeface="Cambria Math" panose="02040503050406030204" pitchFamily="18" charset="0"/>
                        </a:rPr>
                        <m:t>h𝑒𝑖𝑔h𝑡𝑠</m:t>
                      </m:r>
                      <m:r>
                        <a:rPr lang="en-US" b="0" i="1" smtClean="0">
                          <a:latin typeface="Cambria Math" panose="02040503050406030204" pitchFamily="18" charset="0"/>
                        </a:rPr>
                        <m:t>  </m:t>
                      </m:r>
                      <m:r>
                        <a:rPr lang="en-US" i="1">
                          <a:latin typeface="Cambria Math" panose="02040503050406030204" pitchFamily="18" charset="0"/>
                        </a:rPr>
                        <m:t>𝑖</m:t>
                      </m:r>
                      <m:r>
                        <a:rPr lang="en-US" i="1">
                          <a:latin typeface="Cambria Math" panose="02040503050406030204" pitchFamily="18" charset="0"/>
                        </a:rPr>
                        <m:t>=1, 2,... ,10</m:t>
                      </m:r>
                    </m:oMath>
                  </m:oMathPara>
                </a14:m>
                <a:endParaRPr lang="en-US" dirty="0"/>
              </a:p>
              <a:p>
                <a:endParaRPr lang="en-US" dirty="0"/>
              </a:p>
            </p:txBody>
          </p:sp>
        </mc:Choice>
        <mc:Fallback xmlns="">
          <p:sp>
            <p:nvSpPr>
              <p:cNvPr id="7" name="Rectangle 6">
                <a:extLst>
                  <a:ext uri="{FF2B5EF4-FFF2-40B4-BE49-F238E27FC236}">
                    <a16:creationId xmlns:a16="http://schemas.microsoft.com/office/drawing/2014/main" id="{C03F724F-481A-B14D-BAC5-FAB2C9AC4F00}"/>
                  </a:ext>
                </a:extLst>
              </p:cNvPr>
              <p:cNvSpPr>
                <a:spLocks noRot="1" noChangeAspect="1" noMove="1" noResize="1" noEditPoints="1" noAdjustHandles="1" noChangeArrowheads="1" noChangeShapeType="1" noTextEdit="1"/>
              </p:cNvSpPr>
              <p:nvPr/>
            </p:nvSpPr>
            <p:spPr>
              <a:xfrm>
                <a:off x="322881" y="1208485"/>
                <a:ext cx="11546237" cy="5078313"/>
              </a:xfrm>
              <a:prstGeom prst="rect">
                <a:avLst/>
              </a:prstGeom>
              <a:blipFill>
                <a:blip r:embed="rId3"/>
                <a:stretch>
                  <a:fillRect l="-329" r="-548"/>
                </a:stretch>
              </a:blipFill>
              <a:ln w="12700">
                <a:solidFill>
                  <a:schemeClr val="tx1"/>
                </a:solidFill>
              </a:ln>
            </p:spPr>
            <p:txBody>
              <a:bodyPr/>
              <a:lstStyle/>
              <a:p>
                <a:r>
                  <a:rPr lang="en-US">
                    <a:noFill/>
                  </a:rPr>
                  <a:t> </a:t>
                </a:r>
              </a:p>
            </p:txBody>
          </p:sp>
        </mc:Fallback>
      </mc:AlternateContent>
      <p:sp>
        <p:nvSpPr>
          <p:cNvPr id="3" name="Slide Number Placeholder 2">
            <a:extLst>
              <a:ext uri="{FF2B5EF4-FFF2-40B4-BE49-F238E27FC236}">
                <a16:creationId xmlns:a16="http://schemas.microsoft.com/office/drawing/2014/main" id="{ED98336D-64B8-9943-8EEA-D1B11E498E3C}"/>
              </a:ext>
            </a:extLst>
          </p:cNvPr>
          <p:cNvSpPr>
            <a:spLocks noGrp="1"/>
          </p:cNvSpPr>
          <p:nvPr>
            <p:ph type="sldNum" sz="quarter" idx="12"/>
          </p:nvPr>
        </p:nvSpPr>
        <p:spPr>
          <a:xfrm>
            <a:off x="9448800" y="6474062"/>
            <a:ext cx="2743200" cy="365125"/>
          </a:xfrm>
        </p:spPr>
        <p:txBody>
          <a:bodyPr/>
          <a:lstStyle/>
          <a:p>
            <a:fld id="{28DE8CCF-C11A-0949-8C31-4D223438836F}" type="slidenum">
              <a:rPr lang="en-US" smtClean="0"/>
              <a:t>16</a:t>
            </a:fld>
            <a:endParaRPr lang="en-US"/>
          </a:p>
        </p:txBody>
      </p:sp>
    </p:spTree>
    <p:extLst>
      <p:ext uri="{BB962C8B-B14F-4D97-AF65-F5344CB8AC3E}">
        <p14:creationId xmlns:p14="http://schemas.microsoft.com/office/powerpoint/2010/main" val="26386004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p:sp>
        <p:nvSpPr>
          <p:cNvPr id="7" name="Rectangle 6">
            <a:extLst>
              <a:ext uri="{FF2B5EF4-FFF2-40B4-BE49-F238E27FC236}">
                <a16:creationId xmlns:a16="http://schemas.microsoft.com/office/drawing/2014/main" id="{C03F724F-481A-B14D-BAC5-FAB2C9AC4F00}"/>
              </a:ext>
            </a:extLst>
          </p:cNvPr>
          <p:cNvSpPr/>
          <p:nvPr/>
        </p:nvSpPr>
        <p:spPr>
          <a:xfrm>
            <a:off x="294468" y="986405"/>
            <a:ext cx="11632489" cy="3693319"/>
          </a:xfrm>
          <a:prstGeom prst="rect">
            <a:avLst/>
          </a:prstGeom>
          <a:ln w="12700">
            <a:solidFill>
              <a:schemeClr val="tx1"/>
            </a:solidFill>
          </a:ln>
        </p:spPr>
        <p:txBody>
          <a:bodyPr wrap="square">
            <a:spAutoFit/>
          </a:bodyPr>
          <a:lstStyle/>
          <a:p>
            <a:r>
              <a:rPr lang="en-US" dirty="0"/>
              <a:t>In this analysis you will refer to 3 different emissions scenarios modeled after the Intergovernmental Panel on Climate Change (IPCC) report on Representative Concentration Pathways (RCPs):</a:t>
            </a:r>
          </a:p>
          <a:p>
            <a:endParaRPr lang="en-US" dirty="0"/>
          </a:p>
          <a:p>
            <a:pPr marL="285750" indent="-285750">
              <a:buFont typeface="Arial" panose="020B0604020202020204" pitchFamily="34" charset="0"/>
              <a:buChar char="•"/>
            </a:pPr>
            <a:r>
              <a:rPr lang="en-US" dirty="0"/>
              <a:t>RCP 2.6* is the best case scenario which would result in the lowest sea level rise and associated warming of 0.5 to 2.8 °F by the year 2100.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RCP 4.5 is a moderate scenario in which GHG emissions stabilize by 2100, which would result in approximately 2 to 4.6°F of warming by 2100.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RCP 8.5 is the worst case scenario, which would result in the highest sea level rise and potentially the extreme scenario playing out with associated warming of 4.5 to 8.6°F by 2100. </a:t>
            </a:r>
          </a:p>
          <a:p>
            <a:endParaRPr lang="en-US" dirty="0"/>
          </a:p>
          <a:p>
            <a:r>
              <a:rPr lang="en-US" dirty="0"/>
              <a:t>For more information on the RCPs, you can refer to the </a:t>
            </a:r>
            <a:r>
              <a:rPr lang="en-US" dirty="0">
                <a:hlinkClick r:id="rId3"/>
              </a:rPr>
              <a:t>Summary for Policy Makers </a:t>
            </a:r>
            <a:r>
              <a:rPr lang="en-US" dirty="0"/>
              <a:t>by the IPCC (2013).</a:t>
            </a:r>
          </a:p>
        </p:txBody>
      </p:sp>
      <p:sp>
        <p:nvSpPr>
          <p:cNvPr id="10" name="TextBox 9">
            <a:extLst>
              <a:ext uri="{FF2B5EF4-FFF2-40B4-BE49-F238E27FC236}">
                <a16:creationId xmlns:a16="http://schemas.microsoft.com/office/drawing/2014/main" id="{6EF56134-0129-0A47-AEA0-9CB357C5F718}"/>
              </a:ext>
            </a:extLst>
          </p:cNvPr>
          <p:cNvSpPr txBox="1"/>
          <p:nvPr/>
        </p:nvSpPr>
        <p:spPr>
          <a:xfrm>
            <a:off x="294468" y="4882763"/>
            <a:ext cx="11632489" cy="954107"/>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Consider the best case and worst case scenarios described above. In a small group or with a partner discuss what factors (economic, social, political, technological, etc.) would increase the probability of the best case scenario playing out? What factors would increase the probability of the worst case scenario playing out?  </a:t>
            </a:r>
          </a:p>
        </p:txBody>
      </p:sp>
      <p:sp>
        <p:nvSpPr>
          <p:cNvPr id="3" name="TextBox 2">
            <a:extLst>
              <a:ext uri="{FF2B5EF4-FFF2-40B4-BE49-F238E27FC236}">
                <a16:creationId xmlns:a16="http://schemas.microsoft.com/office/drawing/2014/main" id="{095783E4-7B38-4945-BA6D-BAD91E84C68D}"/>
              </a:ext>
            </a:extLst>
          </p:cNvPr>
          <p:cNvSpPr txBox="1"/>
          <p:nvPr/>
        </p:nvSpPr>
        <p:spPr>
          <a:xfrm>
            <a:off x="213443" y="6000985"/>
            <a:ext cx="11766352" cy="738664"/>
          </a:xfrm>
          <a:prstGeom prst="rect">
            <a:avLst/>
          </a:prstGeom>
          <a:noFill/>
        </p:spPr>
        <p:txBody>
          <a:bodyPr wrap="square" rtlCol="0">
            <a:spAutoFit/>
          </a:bodyPr>
          <a:lstStyle/>
          <a:p>
            <a:r>
              <a:rPr lang="en-US" sz="1400" dirty="0"/>
              <a:t>*The number reference for the RCP scenarios refers to the radiative forcing associated with that scenario, or the “cumulative measure of human emissions of GHGs from all sources expressed in Watts per square meter” (Scenario Process for AR5 (2019) Data Distribution Centre. Retrieved from: </a:t>
            </a:r>
            <a:r>
              <a:rPr lang="en-US" sz="1400" dirty="0">
                <a:hlinkClick r:id="rId4"/>
              </a:rPr>
              <a:t>https://sedac.ciesin.columbia.edu/ddc/ar5_scenario_process/RCPs.html</a:t>
            </a:r>
            <a:r>
              <a:rPr lang="en-US" sz="1400" dirty="0"/>
              <a:t>).</a:t>
            </a:r>
          </a:p>
        </p:txBody>
      </p:sp>
      <p:sp>
        <p:nvSpPr>
          <p:cNvPr id="4" name="Slide Number Placeholder 3">
            <a:extLst>
              <a:ext uri="{FF2B5EF4-FFF2-40B4-BE49-F238E27FC236}">
                <a16:creationId xmlns:a16="http://schemas.microsoft.com/office/drawing/2014/main" id="{18E4B9EE-61C3-7F46-9FCD-ECC95FE34E5E}"/>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17</a:t>
            </a:fld>
            <a:endParaRPr lang="en-US" dirty="0"/>
          </a:p>
        </p:txBody>
      </p:sp>
    </p:spTree>
    <p:extLst>
      <p:ext uri="{BB962C8B-B14F-4D97-AF65-F5344CB8AC3E}">
        <p14:creationId xmlns:p14="http://schemas.microsoft.com/office/powerpoint/2010/main" val="38804170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p:sp>
        <p:nvSpPr>
          <p:cNvPr id="7" name="Rectangle 6">
            <a:extLst>
              <a:ext uri="{FF2B5EF4-FFF2-40B4-BE49-F238E27FC236}">
                <a16:creationId xmlns:a16="http://schemas.microsoft.com/office/drawing/2014/main" id="{C03F724F-481A-B14D-BAC5-FAB2C9AC4F00}"/>
              </a:ext>
            </a:extLst>
          </p:cNvPr>
          <p:cNvSpPr/>
          <p:nvPr/>
        </p:nvSpPr>
        <p:spPr>
          <a:xfrm>
            <a:off x="294469" y="833797"/>
            <a:ext cx="11603062" cy="1200329"/>
          </a:xfrm>
          <a:prstGeom prst="rect">
            <a:avLst/>
          </a:prstGeom>
          <a:ln w="12700">
            <a:solidFill>
              <a:schemeClr val="tx1"/>
            </a:solidFill>
          </a:ln>
        </p:spPr>
        <p:txBody>
          <a:bodyPr wrap="square">
            <a:spAutoFit/>
          </a:bodyPr>
          <a:lstStyle/>
          <a:p>
            <a:r>
              <a:rPr lang="en-US" dirty="0"/>
              <a:t>Now you will consider probabilities of sea level rise for 3 different GHG emissions scenarios: Baseline, Best Case and Worst Case. In Part 3 of the Excel spreadsheet on the “Cost-Benefit Graph” tab, the first column in Table 6 shows the probabilities of each SLR scenario occurring under a </a:t>
            </a:r>
            <a:r>
              <a:rPr lang="en-US" i="1" dirty="0"/>
              <a:t>Baseline</a:t>
            </a:r>
            <a:r>
              <a:rPr lang="en-US" dirty="0"/>
              <a:t> scenario (RCP4.5). The numbers are roughly based on a 2017 NOAA report. Using these as a starting point, you will consider probabilities for SLR under the Best and Worst Case scenarios. </a:t>
            </a:r>
          </a:p>
        </p:txBody>
      </p:sp>
      <p:sp>
        <p:nvSpPr>
          <p:cNvPr id="8" name="TextBox 7">
            <a:extLst>
              <a:ext uri="{FF2B5EF4-FFF2-40B4-BE49-F238E27FC236}">
                <a16:creationId xmlns:a16="http://schemas.microsoft.com/office/drawing/2014/main" id="{D3103B4C-AB55-D444-B1F5-49FD86F4DF90}"/>
              </a:ext>
            </a:extLst>
          </p:cNvPr>
          <p:cNvSpPr txBox="1"/>
          <p:nvPr/>
        </p:nvSpPr>
        <p:spPr>
          <a:xfrm>
            <a:off x="5322006" y="2185058"/>
            <a:ext cx="6743614" cy="3447098"/>
          </a:xfrm>
          <a:prstGeom prst="rect">
            <a:avLst/>
          </a:prstGeom>
          <a:noFill/>
        </p:spPr>
        <p:txBody>
          <a:bodyPr wrap="square" rtlCol="0">
            <a:spAutoFit/>
          </a:bodyPr>
          <a:lstStyle/>
          <a:p>
            <a:r>
              <a:rPr lang="en-US" dirty="0">
                <a:solidFill>
                  <a:srgbClr val="FF0000"/>
                </a:solidFill>
              </a:rPr>
              <a:t>1. Fill in probabilities for the </a:t>
            </a:r>
            <a:r>
              <a:rPr lang="en-US" i="1" dirty="0">
                <a:solidFill>
                  <a:srgbClr val="FF0000"/>
                </a:solidFill>
              </a:rPr>
              <a:t>Best</a:t>
            </a:r>
            <a:r>
              <a:rPr lang="en-US" dirty="0">
                <a:solidFill>
                  <a:srgbClr val="FF0000"/>
                </a:solidFill>
              </a:rPr>
              <a:t> and </a:t>
            </a:r>
            <a:r>
              <a:rPr lang="en-US" i="1" dirty="0">
                <a:solidFill>
                  <a:srgbClr val="FF0000"/>
                </a:solidFill>
              </a:rPr>
              <a:t>Worst</a:t>
            </a:r>
            <a:r>
              <a:rPr lang="en-US" dirty="0">
                <a:solidFill>
                  <a:srgbClr val="FF0000"/>
                </a:solidFill>
              </a:rPr>
              <a:t> case scenarios in Table 6 based on what you think the likelihood is of each SLR scenario occurring given your discussion on factors driving the best and worst case emissions scenarios from the previous slide.</a:t>
            </a:r>
          </a:p>
          <a:p>
            <a:pPr marL="228600" indent="-228600">
              <a:buAutoNum type="arabicPeriod"/>
            </a:pPr>
            <a:endParaRPr lang="en-US" sz="1000" dirty="0">
              <a:solidFill>
                <a:srgbClr val="FF0000"/>
              </a:solidFill>
            </a:endParaRPr>
          </a:p>
          <a:p>
            <a:r>
              <a:rPr lang="en-US" dirty="0"/>
              <a:t>Notice that as you fill in the probabilities, Table 7 populates with the expected marginal damages for each foot of flooding for the respective emissions scenarios, along with the graph of the marginal damages associated with each emissions scenarios in Figure 3.</a:t>
            </a:r>
          </a:p>
          <a:p>
            <a:endParaRPr lang="en-US" sz="1000" dirty="0">
              <a:solidFill>
                <a:srgbClr val="FF0000"/>
              </a:solidFill>
            </a:endParaRPr>
          </a:p>
          <a:p>
            <a:r>
              <a:rPr lang="en-US" dirty="0">
                <a:solidFill>
                  <a:srgbClr val="FF0000"/>
                </a:solidFill>
              </a:rPr>
              <a:t>2. To get a sense of how the probabilities affect the marginal damage curves in Figure 3, play around with entering in different probabilities for the Best and Worst Case scenarios in Table 6. </a:t>
            </a:r>
          </a:p>
        </p:txBody>
      </p:sp>
      <p:graphicFrame>
        <p:nvGraphicFramePr>
          <p:cNvPr id="11" name="Chart 10">
            <a:extLst>
              <a:ext uri="{FF2B5EF4-FFF2-40B4-BE49-F238E27FC236}">
                <a16:creationId xmlns:a16="http://schemas.microsoft.com/office/drawing/2014/main" id="{3CD05DE6-70C6-1143-AD6A-89B02158D040}"/>
              </a:ext>
            </a:extLst>
          </p:cNvPr>
          <p:cNvGraphicFramePr>
            <a:graphicFrameLocks/>
          </p:cNvGraphicFramePr>
          <p:nvPr>
            <p:extLst>
              <p:ext uri="{D42A27DB-BD31-4B8C-83A1-F6EECF244321}">
                <p14:modId xmlns:p14="http://schemas.microsoft.com/office/powerpoint/2010/main" val="347615621"/>
              </p:ext>
            </p:extLst>
          </p:nvPr>
        </p:nvGraphicFramePr>
        <p:xfrm>
          <a:off x="294469" y="4174005"/>
          <a:ext cx="4950478" cy="2381481"/>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17F47C41-43CD-B549-9158-F15859CA0A06}"/>
              </a:ext>
            </a:extLst>
          </p:cNvPr>
          <p:cNvSpPr txBox="1"/>
          <p:nvPr/>
        </p:nvSpPr>
        <p:spPr>
          <a:xfrm>
            <a:off x="5421840" y="5632156"/>
            <a:ext cx="6466887"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What is a claim you can make about the marginal damages from sea level rise based on the probabilities you have entered and your analysis of the graph in Figure 3? </a:t>
            </a:r>
            <a:endParaRPr lang="en-US" sz="1600" dirty="0"/>
          </a:p>
        </p:txBody>
      </p:sp>
      <p:sp>
        <p:nvSpPr>
          <p:cNvPr id="3" name="Slide Number Placeholder 2">
            <a:extLst>
              <a:ext uri="{FF2B5EF4-FFF2-40B4-BE49-F238E27FC236}">
                <a16:creationId xmlns:a16="http://schemas.microsoft.com/office/drawing/2014/main" id="{4193B8DB-5E85-F947-9CCB-B7900507DBF4}"/>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18</a:t>
            </a:fld>
            <a:endParaRPr lang="en-US" dirty="0"/>
          </a:p>
        </p:txBody>
      </p:sp>
      <p:pic>
        <p:nvPicPr>
          <p:cNvPr id="4" name="Picture 3">
            <a:extLst>
              <a:ext uri="{FF2B5EF4-FFF2-40B4-BE49-F238E27FC236}">
                <a16:creationId xmlns:a16="http://schemas.microsoft.com/office/drawing/2014/main" id="{3F16A9ED-CA12-BB4E-BD92-68DD61D8E733}"/>
              </a:ext>
            </a:extLst>
          </p:cNvPr>
          <p:cNvPicPr>
            <a:picLocks noChangeAspect="1"/>
          </p:cNvPicPr>
          <p:nvPr/>
        </p:nvPicPr>
        <p:blipFill>
          <a:blip r:embed="rId4"/>
          <a:stretch>
            <a:fillRect/>
          </a:stretch>
        </p:blipFill>
        <p:spPr>
          <a:xfrm>
            <a:off x="302282" y="2175152"/>
            <a:ext cx="4959924" cy="1890664"/>
          </a:xfrm>
          <a:prstGeom prst="rect">
            <a:avLst/>
          </a:prstGeom>
        </p:spPr>
      </p:pic>
    </p:spTree>
    <p:extLst>
      <p:ext uri="{BB962C8B-B14F-4D97-AF65-F5344CB8AC3E}">
        <p14:creationId xmlns:p14="http://schemas.microsoft.com/office/powerpoint/2010/main" val="30345865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Estimating the Cost of Building a Seawall </a:t>
            </a:r>
          </a:p>
        </p:txBody>
      </p:sp>
      <p:sp>
        <p:nvSpPr>
          <p:cNvPr id="7" name="Rectangle 6">
            <a:extLst>
              <a:ext uri="{FF2B5EF4-FFF2-40B4-BE49-F238E27FC236}">
                <a16:creationId xmlns:a16="http://schemas.microsoft.com/office/drawing/2014/main" id="{C03F724F-481A-B14D-BAC5-FAB2C9AC4F00}"/>
              </a:ext>
            </a:extLst>
          </p:cNvPr>
          <p:cNvSpPr/>
          <p:nvPr/>
        </p:nvSpPr>
        <p:spPr>
          <a:xfrm>
            <a:off x="351885" y="850557"/>
            <a:ext cx="11488229" cy="646331"/>
          </a:xfrm>
          <a:prstGeom prst="rect">
            <a:avLst/>
          </a:prstGeom>
          <a:ln w="1270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The final part of the analysis is to consider how much it would cost to prevent these damages. One option to consider is building a sea wall along the shoreline that would prevent the water from reaching the homes given a flooding event. </a:t>
            </a:r>
          </a:p>
        </p:txBody>
      </p:sp>
      <p:sp>
        <p:nvSpPr>
          <p:cNvPr id="3" name="Rectangle 2">
            <a:extLst>
              <a:ext uri="{FF2B5EF4-FFF2-40B4-BE49-F238E27FC236}">
                <a16:creationId xmlns:a16="http://schemas.microsoft.com/office/drawing/2014/main" id="{EFD7A084-E484-0E4B-B343-AA9DA7C28E46}"/>
              </a:ext>
            </a:extLst>
          </p:cNvPr>
          <p:cNvSpPr/>
          <p:nvPr/>
        </p:nvSpPr>
        <p:spPr>
          <a:xfrm>
            <a:off x="4884235" y="1879339"/>
            <a:ext cx="7062549" cy="3054682"/>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Consider the highest priority shoreline in your region to be protected and estimate the length of the seawall using the website: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hlinkClick r:id="rId3"/>
              </a:rPr>
              <a:t>onthegomap</a:t>
            </a:r>
            <a:endPar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endParaRPr lang="en-US" sz="10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Click on the target in the lower left corner. Then click on the map at the starting point of the wall. To estimate the distance, continue clicking new points along the seawall path using the nearest road or path to the shoreline. To undo a point, click the reverse arrow in the upper left corner.</a:t>
            </a:r>
          </a:p>
          <a:p>
            <a:endParaRPr lang="en-US" sz="10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3. Determine how many </a:t>
            </a:r>
            <a:r>
              <a:rPr lang="en-US" u="sng" dirty="0">
                <a:solidFill>
                  <a:srgbClr val="FF0000"/>
                </a:solidFill>
                <a:latin typeface="Calibri" panose="020F0502020204030204" pitchFamily="34" charset="0"/>
                <a:ea typeface="MS Mincho" panose="02020609040205080304" pitchFamily="49" charset="-128"/>
                <a:cs typeface="Calibri" panose="020F0502020204030204" pitchFamily="34" charset="0"/>
              </a:rPr>
              <a:t>feet</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long the wall would need to be using the conversion, 1 mile = 5280 feet. </a:t>
            </a:r>
          </a:p>
          <a:p>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p:txBody>
      </p:sp>
      <p:pic>
        <p:nvPicPr>
          <p:cNvPr id="6" name="Picture 5">
            <a:extLst>
              <a:ext uri="{FF2B5EF4-FFF2-40B4-BE49-F238E27FC236}">
                <a16:creationId xmlns:a16="http://schemas.microsoft.com/office/drawing/2014/main" id="{853084F6-07D0-1846-8E52-B07A4C3A1734}"/>
              </a:ext>
            </a:extLst>
          </p:cNvPr>
          <p:cNvPicPr>
            <a:picLocks noChangeAspect="1"/>
          </p:cNvPicPr>
          <p:nvPr/>
        </p:nvPicPr>
        <p:blipFill>
          <a:blip r:embed="rId4"/>
          <a:stretch>
            <a:fillRect/>
          </a:stretch>
        </p:blipFill>
        <p:spPr>
          <a:xfrm>
            <a:off x="557561" y="1639039"/>
            <a:ext cx="4193494" cy="3017983"/>
          </a:xfrm>
          <a:prstGeom prst="rect">
            <a:avLst/>
          </a:prstGeom>
        </p:spPr>
      </p:pic>
      <p:cxnSp>
        <p:nvCxnSpPr>
          <p:cNvPr id="12" name="Straight Arrow Connector 11">
            <a:extLst>
              <a:ext uri="{FF2B5EF4-FFF2-40B4-BE49-F238E27FC236}">
                <a16:creationId xmlns:a16="http://schemas.microsoft.com/office/drawing/2014/main" id="{70B7F523-BF05-0449-975F-8413A9DFD885}"/>
              </a:ext>
            </a:extLst>
          </p:cNvPr>
          <p:cNvCxnSpPr>
            <a:cxnSpLocks/>
          </p:cNvCxnSpPr>
          <p:nvPr/>
        </p:nvCxnSpPr>
        <p:spPr>
          <a:xfrm flipH="1">
            <a:off x="903249" y="2764016"/>
            <a:ext cx="3980986" cy="154074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C64CDEA-E01C-C84F-A39E-7FE70AEA93F6}"/>
              </a:ext>
            </a:extLst>
          </p:cNvPr>
          <p:cNvCxnSpPr>
            <a:cxnSpLocks/>
          </p:cNvCxnSpPr>
          <p:nvPr/>
        </p:nvCxnSpPr>
        <p:spPr>
          <a:xfrm flipH="1" flipV="1">
            <a:off x="1996068" y="2564780"/>
            <a:ext cx="2888167" cy="19923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8C71EB6-1753-684B-9F06-50C4377BABD7}"/>
              </a:ext>
            </a:extLst>
          </p:cNvPr>
          <p:cNvSpPr txBox="1"/>
          <p:nvPr/>
        </p:nvSpPr>
        <p:spPr>
          <a:xfrm>
            <a:off x="346383" y="5845508"/>
            <a:ext cx="11392564"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How much would it cost to build a 1 foot tall sea wall along the length of the shoreline you just measured? After you’ve built the seawall 1 foot tall, how much would it cost to build it another foot taller?  </a:t>
            </a:r>
            <a:endParaRPr lang="en-US" sz="1600" dirty="0"/>
          </a:p>
        </p:txBody>
      </p:sp>
      <p:sp>
        <p:nvSpPr>
          <p:cNvPr id="4" name="Slide Number Placeholder 3">
            <a:extLst>
              <a:ext uri="{FF2B5EF4-FFF2-40B4-BE49-F238E27FC236}">
                <a16:creationId xmlns:a16="http://schemas.microsoft.com/office/drawing/2014/main" id="{B7117652-146D-AD4A-BE74-EBDD877FA6B9}"/>
              </a:ext>
            </a:extLst>
          </p:cNvPr>
          <p:cNvSpPr>
            <a:spLocks noGrp="1"/>
          </p:cNvSpPr>
          <p:nvPr>
            <p:ph type="sldNum" sz="quarter" idx="12"/>
          </p:nvPr>
        </p:nvSpPr>
        <p:spPr>
          <a:xfrm>
            <a:off x="9448800" y="6479181"/>
            <a:ext cx="2743200" cy="365125"/>
          </a:xfrm>
        </p:spPr>
        <p:txBody>
          <a:bodyPr/>
          <a:lstStyle/>
          <a:p>
            <a:fld id="{28DE8CCF-C11A-0949-8C31-4D223438836F}" type="slidenum">
              <a:rPr lang="en-US" smtClean="0"/>
              <a:t>19</a:t>
            </a:fld>
            <a:endParaRPr lang="en-US" dirty="0"/>
          </a:p>
        </p:txBody>
      </p:sp>
      <p:sp>
        <p:nvSpPr>
          <p:cNvPr id="5" name="TextBox 4">
            <a:extLst>
              <a:ext uri="{FF2B5EF4-FFF2-40B4-BE49-F238E27FC236}">
                <a16:creationId xmlns:a16="http://schemas.microsoft.com/office/drawing/2014/main" id="{53A67077-C8CC-074F-94AE-388E6A296E29}"/>
              </a:ext>
            </a:extLst>
          </p:cNvPr>
          <p:cNvSpPr txBox="1"/>
          <p:nvPr/>
        </p:nvSpPr>
        <p:spPr>
          <a:xfrm>
            <a:off x="346383" y="4751050"/>
            <a:ext cx="11392564" cy="923330"/>
          </a:xfrm>
          <a:prstGeom prst="rect">
            <a:avLst/>
          </a:prstGeom>
          <a:noFill/>
        </p:spPr>
        <p:txBody>
          <a:bodyPr wrap="square" rtlCol="0">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In a report on cost estimates of coastal protection, researchers estimated that the cost of building a sea wall is $762 per square foot (Hudson et al. 2015). Assume that the additional cost of building the sea wall 1 foot taller is </a:t>
            </a:r>
            <a:r>
              <a:rPr lang="en-US" u="sng" dirty="0">
                <a:latin typeface="Calibri" panose="020F0502020204030204" pitchFamily="34" charset="0"/>
                <a:ea typeface="MS Mincho" panose="02020609040205080304" pitchFamily="49" charset="-128"/>
                <a:cs typeface="Calibri" panose="020F0502020204030204" pitchFamily="34" charset="0"/>
              </a:rPr>
              <a:t>constant</a:t>
            </a:r>
            <a:r>
              <a:rPr lang="en-US" dirty="0">
                <a:latin typeface="Calibri" panose="020F0502020204030204" pitchFamily="34" charset="0"/>
                <a:ea typeface="MS Mincho" panose="02020609040205080304" pitchFamily="49" charset="-128"/>
                <a:cs typeface="Calibri" panose="020F0502020204030204" pitchFamily="34" charset="0"/>
              </a:rPr>
              <a:t> at $762 per square foot for every foot taller the wall is built, i.e. marginal costs are constant.</a:t>
            </a:r>
          </a:p>
        </p:txBody>
      </p:sp>
    </p:spTree>
    <p:extLst>
      <p:ext uri="{BB962C8B-B14F-4D97-AF65-F5344CB8AC3E}">
        <p14:creationId xmlns:p14="http://schemas.microsoft.com/office/powerpoint/2010/main" val="4148174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Module Overview and Learning Objectives </a:t>
            </a:r>
          </a:p>
        </p:txBody>
      </p:sp>
      <p:sp>
        <p:nvSpPr>
          <p:cNvPr id="4" name="Rectangle 3">
            <a:extLst>
              <a:ext uri="{FF2B5EF4-FFF2-40B4-BE49-F238E27FC236}">
                <a16:creationId xmlns:a16="http://schemas.microsoft.com/office/drawing/2014/main" id="{12286C7E-9FDB-2942-A6C2-3F210E854837}"/>
              </a:ext>
            </a:extLst>
          </p:cNvPr>
          <p:cNvSpPr/>
          <p:nvPr/>
        </p:nvSpPr>
        <p:spPr>
          <a:xfrm>
            <a:off x="473868" y="929282"/>
            <a:ext cx="11244261" cy="1477328"/>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In this module you will learn some decision-making tools that incorporate risk and uncertainty for estimating the damage costs of sea level rise and flooding in your region. To conduct this analysis you will gather data on home property values and flood probabilities and apply them to a decision-making framework using economic modeling. By the end of the module you will formulate a policy recommendation for how best to adapt to climate change and sea level rise in your region. </a:t>
            </a:r>
          </a:p>
        </p:txBody>
      </p:sp>
      <p:sp>
        <p:nvSpPr>
          <p:cNvPr id="8" name="TextBox 7">
            <a:extLst>
              <a:ext uri="{FF2B5EF4-FFF2-40B4-BE49-F238E27FC236}">
                <a16:creationId xmlns:a16="http://schemas.microsoft.com/office/drawing/2014/main" id="{99A9D431-6C5A-6D4A-90FC-F253F440C8D6}"/>
              </a:ext>
            </a:extLst>
          </p:cNvPr>
          <p:cNvSpPr txBox="1"/>
          <p:nvPr/>
        </p:nvSpPr>
        <p:spPr>
          <a:xfrm>
            <a:off x="473868" y="2557154"/>
            <a:ext cx="11244261" cy="3416320"/>
          </a:xfrm>
          <a:prstGeom prst="rect">
            <a:avLst/>
          </a:prstGeom>
          <a:noFill/>
        </p:spPr>
        <p:txBody>
          <a:bodyPr wrap="square" rtlCol="0">
            <a:spAutoFit/>
          </a:bodyPr>
          <a:lstStyle/>
          <a:p>
            <a:r>
              <a:rPr lang="en-US" b="1" dirty="0"/>
              <a:t>Module Outline:</a:t>
            </a:r>
            <a:endParaRPr lang="en-US" dirty="0"/>
          </a:p>
          <a:p>
            <a:pPr marL="342900" indent="-342900">
              <a:buFont typeface="Arial" panose="020B0604020202020204" pitchFamily="34" charset="0"/>
              <a:buChar char="•"/>
            </a:pPr>
            <a:r>
              <a:rPr lang="en-US" dirty="0">
                <a:hlinkClick r:id="rId2" action="ppaction://hlinksldjump"/>
              </a:rPr>
              <a:t>Introduction </a:t>
            </a:r>
            <a:endParaRPr lang="en-US" dirty="0"/>
          </a:p>
          <a:p>
            <a:pPr marL="342900" indent="-342900">
              <a:buFont typeface="Arial" panose="020B0604020202020204" pitchFamily="34" charset="0"/>
              <a:buChar char="•"/>
            </a:pPr>
            <a:r>
              <a:rPr lang="en-US" dirty="0">
                <a:hlinkClick r:id="rId3" action="ppaction://hlinksldjump"/>
              </a:rPr>
              <a:t>Part 1: </a:t>
            </a:r>
            <a:r>
              <a:rPr lang="en-US" dirty="0"/>
              <a:t>Calculating Marginal Damages from Flooding and Sea Level Rise</a:t>
            </a:r>
          </a:p>
          <a:p>
            <a:pPr marL="342900" indent="-342900">
              <a:buFont typeface="Arial" panose="020B0604020202020204" pitchFamily="34" charset="0"/>
              <a:buChar char="•"/>
            </a:pPr>
            <a:r>
              <a:rPr lang="en-US" dirty="0">
                <a:hlinkClick r:id="rId4" action="ppaction://hlinksldjump"/>
              </a:rPr>
              <a:t>Part 2: </a:t>
            </a:r>
            <a:r>
              <a:rPr lang="en-US" dirty="0"/>
              <a:t>Graphing Marginal Damage Curves in Excel </a:t>
            </a:r>
          </a:p>
          <a:p>
            <a:pPr marL="342900" indent="-342900">
              <a:buFont typeface="Arial" panose="020B0604020202020204" pitchFamily="34" charset="0"/>
              <a:buChar char="•"/>
            </a:pPr>
            <a:r>
              <a:rPr lang="en-US" dirty="0">
                <a:hlinkClick r:id="rId5" action="ppaction://hlinksldjump"/>
              </a:rPr>
              <a:t>Part 3: </a:t>
            </a:r>
            <a:r>
              <a:rPr lang="en-US" dirty="0"/>
              <a:t>Making Decisions Given Uncertainty </a:t>
            </a:r>
          </a:p>
          <a:p>
            <a:pPr marL="342900" indent="-342900">
              <a:buFont typeface="Arial" panose="020B0604020202020204" pitchFamily="34" charset="0"/>
              <a:buChar char="•"/>
            </a:pPr>
            <a:r>
              <a:rPr lang="en-US" dirty="0">
                <a:hlinkClick r:id="rId6" action="ppaction://hlinksldjump"/>
              </a:rPr>
              <a:t>Discussion Questions </a:t>
            </a:r>
            <a:endParaRPr lang="en-US" dirty="0"/>
          </a:p>
          <a:p>
            <a:pPr marL="342900" indent="-342900">
              <a:buFont typeface="Arial" panose="020B0604020202020204" pitchFamily="34" charset="0"/>
              <a:buChar char="•"/>
            </a:pPr>
            <a:endParaRPr lang="en-US" dirty="0"/>
          </a:p>
          <a:p>
            <a:pPr lvl="0"/>
            <a:r>
              <a:rPr lang="en-US" b="1" dirty="0"/>
              <a:t>Learning Objectives:</a:t>
            </a:r>
          </a:p>
          <a:p>
            <a:pPr marL="342900" lvl="0" indent="-342900">
              <a:buFont typeface="Arial" panose="020B0604020202020204" pitchFamily="34" charset="0"/>
              <a:buChar char="•"/>
            </a:pPr>
            <a:r>
              <a:rPr lang="en-US" dirty="0"/>
              <a:t>Increase climate literacy by connecting sea level rise due to ice melt in the polar regions to the local impacts of higher flood levels.</a:t>
            </a:r>
          </a:p>
          <a:p>
            <a:pPr marL="342900" lvl="0" indent="-342900">
              <a:buFont typeface="Arial" panose="020B0604020202020204" pitchFamily="34" charset="0"/>
              <a:buChar char="•"/>
            </a:pPr>
            <a:r>
              <a:rPr lang="en-US" dirty="0"/>
              <a:t>Learn tools to apply to decision-making given uncertainty in sea level rise and flooding.</a:t>
            </a:r>
          </a:p>
          <a:p>
            <a:pPr marL="342900" lvl="0" indent="-342900">
              <a:buFont typeface="Arial" panose="020B0604020202020204" pitchFamily="34" charset="0"/>
              <a:buChar char="•"/>
            </a:pPr>
            <a:r>
              <a:rPr lang="en-US" dirty="0"/>
              <a:t>Gain computational skills through calculating and graphing marginal damage curves in Microsoft Excel.</a:t>
            </a:r>
          </a:p>
        </p:txBody>
      </p:sp>
      <p:sp>
        <p:nvSpPr>
          <p:cNvPr id="3" name="Slide Number Placeholder 2">
            <a:extLst>
              <a:ext uri="{FF2B5EF4-FFF2-40B4-BE49-F238E27FC236}">
                <a16:creationId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2</a:t>
            </a:fld>
            <a:endParaRPr lang="en-US" dirty="0"/>
          </a:p>
        </p:txBody>
      </p:sp>
    </p:spTree>
    <p:extLst>
      <p:ext uri="{BB962C8B-B14F-4D97-AF65-F5344CB8AC3E}">
        <p14:creationId xmlns:p14="http://schemas.microsoft.com/office/powerpoint/2010/main" val="1202783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Estimating the Cost of Building a Seawall </a:t>
            </a:r>
          </a:p>
        </p:txBody>
      </p:sp>
      <p:sp>
        <p:nvSpPr>
          <p:cNvPr id="7" name="Rectangle 6">
            <a:extLst>
              <a:ext uri="{FF2B5EF4-FFF2-40B4-BE49-F238E27FC236}">
                <a16:creationId xmlns:a16="http://schemas.microsoft.com/office/drawing/2014/main" id="{C03F724F-481A-B14D-BAC5-FAB2C9AC4F00}"/>
              </a:ext>
            </a:extLst>
          </p:cNvPr>
          <p:cNvSpPr/>
          <p:nvPr/>
        </p:nvSpPr>
        <p:spPr>
          <a:xfrm>
            <a:off x="146958" y="830689"/>
            <a:ext cx="11903528" cy="1769715"/>
          </a:xfrm>
          <a:prstGeom prst="rect">
            <a:avLst/>
          </a:prstGeom>
          <a:ln w="1270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Now that you have estimates for the cost of building the seawall, the final step is to compare the marginal cost of the sea wall compared to the avoided damages it would prevent to answer two questions: </a:t>
            </a:r>
          </a:p>
          <a:p>
            <a:endParaRPr lang="en-US" sz="1000" dirty="0">
              <a:latin typeface="Calibri" panose="020F0502020204030204" pitchFamily="34" charset="0"/>
              <a:ea typeface="MS Mincho" panose="02020609040205080304" pitchFamily="49" charset="-128"/>
              <a:cs typeface="Calibri" panose="020F0502020204030204" pitchFamily="34" charset="0"/>
            </a:endParaRPr>
          </a:p>
          <a:p>
            <a:pPr marL="800100" lvl="1" indent="-342900">
              <a:buAutoNum type="arabicParenR"/>
            </a:pPr>
            <a:r>
              <a:rPr lang="en-US" dirty="0">
                <a:latin typeface="Calibri" panose="020F0502020204030204" pitchFamily="34" charset="0"/>
                <a:ea typeface="MS Mincho" panose="02020609040205080304" pitchFamily="49" charset="-128"/>
                <a:cs typeface="Calibri" panose="020F0502020204030204" pitchFamily="34" charset="0"/>
              </a:rPr>
              <a:t>Is building a sea wall cost effective, that is, would the benefit of building the seawall (measured in avoided housing damages) be greater than the cost? </a:t>
            </a:r>
          </a:p>
          <a:p>
            <a:pPr marL="800100" lvl="1" indent="-342900">
              <a:buAutoNum type="arabicParenR"/>
            </a:pPr>
            <a:endParaRPr lang="en-US" sz="900" dirty="0">
              <a:latin typeface="Calibri" panose="020F0502020204030204" pitchFamily="34" charset="0"/>
              <a:ea typeface="MS Mincho" panose="02020609040205080304" pitchFamily="49" charset="-128"/>
              <a:cs typeface="Calibri" panose="020F0502020204030204" pitchFamily="34" charset="0"/>
            </a:endParaRPr>
          </a:p>
          <a:p>
            <a:pPr marL="800100" lvl="1" indent="-342900">
              <a:buAutoNum type="arabicParenR"/>
            </a:pPr>
            <a:r>
              <a:rPr lang="en-US" dirty="0">
                <a:latin typeface="Calibri" panose="020F0502020204030204" pitchFamily="34" charset="0"/>
                <a:ea typeface="MS Mincho" panose="02020609040205080304" pitchFamily="49" charset="-128"/>
                <a:cs typeface="Calibri" panose="020F0502020204030204" pitchFamily="34" charset="0"/>
              </a:rPr>
              <a:t>If it is in the best interest of the region to build a seawall, how tall should it be? </a:t>
            </a:r>
          </a:p>
        </p:txBody>
      </p:sp>
      <p:sp>
        <p:nvSpPr>
          <p:cNvPr id="3" name="Rectangle 2">
            <a:extLst>
              <a:ext uri="{FF2B5EF4-FFF2-40B4-BE49-F238E27FC236}">
                <a16:creationId xmlns:a16="http://schemas.microsoft.com/office/drawing/2014/main" id="{EFD7A084-E484-0E4B-B343-AA9DA7C28E46}"/>
              </a:ext>
            </a:extLst>
          </p:cNvPr>
          <p:cNvSpPr/>
          <p:nvPr/>
        </p:nvSpPr>
        <p:spPr>
          <a:xfrm>
            <a:off x="6705599" y="2710413"/>
            <a:ext cx="5339443" cy="1938992"/>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To answer these questions, use the cost estimates you calculated on the previous page to fill in the “Marginal Cost” column in Table 7 for the marginal cost of the seawall at each flood height. </a:t>
            </a:r>
          </a:p>
          <a:p>
            <a:pPr marL="342900" indent="-342900">
              <a:buAutoNum type="arabicPeriod"/>
            </a:pPr>
            <a:endParaRPr lang="en-US" sz="1000" dirty="0">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Notice that the graph in Figure 3 now displays the marginal cost curve for the sea wall. </a:t>
            </a:r>
            <a:endParaRPr lang="en-US" dirty="0">
              <a:latin typeface="Calibri" panose="020F0502020204030204" pitchFamily="34" charset="0"/>
              <a:ea typeface="MS Mincho" panose="02020609040205080304" pitchFamily="49" charset="-128"/>
              <a:cs typeface="Calibri" panose="020F0502020204030204" pitchFamily="34" charset="0"/>
            </a:endParaRPr>
          </a:p>
        </p:txBody>
      </p:sp>
      <p:pic>
        <p:nvPicPr>
          <p:cNvPr id="4" name="Picture 3">
            <a:extLst>
              <a:ext uri="{FF2B5EF4-FFF2-40B4-BE49-F238E27FC236}">
                <a16:creationId xmlns:a16="http://schemas.microsoft.com/office/drawing/2014/main" id="{F83C67E5-75BC-7F4E-B466-E4DD32A30E77}"/>
              </a:ext>
            </a:extLst>
          </p:cNvPr>
          <p:cNvPicPr>
            <a:picLocks noChangeAspect="1"/>
          </p:cNvPicPr>
          <p:nvPr/>
        </p:nvPicPr>
        <p:blipFill>
          <a:blip r:embed="rId3"/>
          <a:stretch>
            <a:fillRect/>
          </a:stretch>
        </p:blipFill>
        <p:spPr>
          <a:xfrm>
            <a:off x="146958" y="2753101"/>
            <a:ext cx="6446150" cy="3268839"/>
          </a:xfrm>
          <a:prstGeom prst="rect">
            <a:avLst/>
          </a:prstGeom>
        </p:spPr>
      </p:pic>
      <p:sp>
        <p:nvSpPr>
          <p:cNvPr id="6" name="TextBox 5">
            <a:extLst>
              <a:ext uri="{FF2B5EF4-FFF2-40B4-BE49-F238E27FC236}">
                <a16:creationId xmlns:a16="http://schemas.microsoft.com/office/drawing/2014/main" id="{505639A5-0D49-E441-AD54-3BD55FAC44F0}"/>
              </a:ext>
            </a:extLst>
          </p:cNvPr>
          <p:cNvSpPr txBox="1"/>
          <p:nvPr/>
        </p:nvSpPr>
        <p:spPr>
          <a:xfrm>
            <a:off x="6721929" y="4733043"/>
            <a:ext cx="5339442" cy="1754326"/>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As a city planner, what recommendations would you make based on your analysis of the graph in Figure 3, i.e. how tall should the wall be? How do the total costs and benefits compare to the marginal costs and benefits of the seawall? Discuss with a partner or in a small group. </a:t>
            </a:r>
            <a:endParaRPr lang="en-US" sz="1600" dirty="0"/>
          </a:p>
        </p:txBody>
      </p:sp>
      <p:sp>
        <p:nvSpPr>
          <p:cNvPr id="5" name="Slide Number Placeholder 4">
            <a:extLst>
              <a:ext uri="{FF2B5EF4-FFF2-40B4-BE49-F238E27FC236}">
                <a16:creationId xmlns:a16="http://schemas.microsoft.com/office/drawing/2014/main" id="{54C721A8-3DE5-1241-827C-E8A16D79A8F4}"/>
              </a:ext>
            </a:extLst>
          </p:cNvPr>
          <p:cNvSpPr>
            <a:spLocks noGrp="1"/>
          </p:cNvSpPr>
          <p:nvPr>
            <p:ph type="sldNum" sz="quarter" idx="12"/>
          </p:nvPr>
        </p:nvSpPr>
        <p:spPr>
          <a:xfrm>
            <a:off x="9448800" y="6492875"/>
            <a:ext cx="2743200" cy="365125"/>
          </a:xfrm>
        </p:spPr>
        <p:txBody>
          <a:bodyPr/>
          <a:lstStyle/>
          <a:p>
            <a:fld id="{28DE8CCF-C11A-0949-8C31-4D223438836F}" type="slidenum">
              <a:rPr lang="en-US" smtClean="0"/>
              <a:t>20</a:t>
            </a:fld>
            <a:endParaRPr lang="en-US" dirty="0"/>
          </a:p>
        </p:txBody>
      </p:sp>
    </p:spTree>
    <p:extLst>
      <p:ext uri="{BB962C8B-B14F-4D97-AF65-F5344CB8AC3E}">
        <p14:creationId xmlns:p14="http://schemas.microsoft.com/office/powerpoint/2010/main" val="4237119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Discussion Questions </a:t>
            </a:r>
          </a:p>
        </p:txBody>
      </p:sp>
      <p:sp>
        <p:nvSpPr>
          <p:cNvPr id="6" name="Rectangle 5">
            <a:extLst>
              <a:ext uri="{FF2B5EF4-FFF2-40B4-BE49-F238E27FC236}">
                <a16:creationId xmlns:a16="http://schemas.microsoft.com/office/drawing/2014/main" id="{6BC28BCD-DBF2-FF45-9734-135EBA618B6D}"/>
              </a:ext>
            </a:extLst>
          </p:cNvPr>
          <p:cNvSpPr/>
          <p:nvPr/>
        </p:nvSpPr>
        <p:spPr>
          <a:xfrm>
            <a:off x="470117" y="981570"/>
            <a:ext cx="11204812" cy="5416868"/>
          </a:xfrm>
          <a:prstGeom prst="rect">
            <a:avLst/>
          </a:prstGeom>
          <a:ln w="12700">
            <a:solidFill>
              <a:schemeClr val="tx1"/>
            </a:solidFill>
          </a:ln>
        </p:spPr>
        <p:txBody>
          <a:bodyPr wrap="square">
            <a:spAutoFit/>
          </a:bodyPr>
          <a:lstStyle/>
          <a:p>
            <a:endParaRPr lang="en-US" sz="2000" b="1" dirty="0">
              <a:latin typeface="Calibri" panose="020F0502020204030204" pitchFamily="34" charset="0"/>
              <a:ea typeface="MS Mincho" panose="02020609040205080304" pitchFamily="49" charset="-128"/>
              <a:cs typeface="Calibri" panose="020F0502020204030204" pitchFamily="34" charset="0"/>
            </a:endParaRPr>
          </a:p>
          <a:p>
            <a:r>
              <a:rPr lang="en-US" sz="2000" b="1" dirty="0">
                <a:latin typeface="Calibri" panose="020F0502020204030204" pitchFamily="34" charset="0"/>
                <a:ea typeface="MS Mincho" panose="02020609040205080304" pitchFamily="49" charset="-128"/>
                <a:cs typeface="Calibri" panose="020F0502020204030204" pitchFamily="34" charset="0"/>
              </a:rPr>
              <a:t>With a partner or in a small group, discuss the following questions:</a:t>
            </a:r>
          </a:p>
          <a:p>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Figure 3 highlights all the work you have done thus far in this analysis. With this in mind, what are some of the main assumptions you have made that are underlying the graph, specifically in the calculations for the marginal cost and expected marginal damage curves?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If you were to change these assumptions, how do you think the results would change? How might this change your recommendation on the seawall?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FontTx/>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Given the assumptions and limitations you have discussed, how would you go about improving this analysis to make it more realistic? </a:t>
            </a:r>
          </a:p>
          <a:p>
            <a:pPr marL="342900" indent="-342900">
              <a:buFontTx/>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FontTx/>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The extreme sea level rise scenario has a very low probability of occurring. In fact one model reports that even in the event of the worst case scenario (RCP8.5) the likelihood of 2.5+ meters of sea level rise by the end of the century is only 0.1% (Kopp et al. 2014; NOAA, 2017). Given this small probability, why do you think it is still important to take these extreme scenarios into consideration?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3" name="Slide Number Placeholder 2">
            <a:extLst>
              <a:ext uri="{FF2B5EF4-FFF2-40B4-BE49-F238E27FC236}">
                <a16:creationId xmlns:a16="http://schemas.microsoft.com/office/drawing/2014/main" id="{B7343A6F-E7EB-AB4C-9965-E8DE3A32AA36}"/>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21</a:t>
            </a:fld>
            <a:endParaRPr lang="en-US" dirty="0"/>
          </a:p>
        </p:txBody>
      </p:sp>
    </p:spTree>
    <p:extLst>
      <p:ext uri="{BB962C8B-B14F-4D97-AF65-F5344CB8AC3E}">
        <p14:creationId xmlns:p14="http://schemas.microsoft.com/office/powerpoint/2010/main" val="23266907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Post-Module Memo Assignment </a:t>
            </a:r>
          </a:p>
        </p:txBody>
      </p:sp>
      <p:sp>
        <p:nvSpPr>
          <p:cNvPr id="3" name="Rectangle 2">
            <a:extLst>
              <a:ext uri="{FF2B5EF4-FFF2-40B4-BE49-F238E27FC236}">
                <a16:creationId xmlns:a16="http://schemas.microsoft.com/office/drawing/2014/main" id="{88EAC197-52BF-9149-91A8-BABA047CDAFE}"/>
              </a:ext>
            </a:extLst>
          </p:cNvPr>
          <p:cNvSpPr/>
          <p:nvPr/>
        </p:nvSpPr>
        <p:spPr>
          <a:xfrm>
            <a:off x="684662" y="931559"/>
            <a:ext cx="10822675" cy="5201424"/>
          </a:xfrm>
          <a:prstGeom prst="rect">
            <a:avLst/>
          </a:prstGeom>
          <a:ln w="12700">
            <a:solidFill>
              <a:schemeClr val="tx1"/>
            </a:solidFill>
          </a:ln>
        </p:spPr>
        <p:txBody>
          <a:bodyPr wrap="square">
            <a:spAutoFit/>
          </a:bodyPr>
          <a:lstStyle/>
          <a:p>
            <a:endParaRPr lang="en-US" sz="2000" b="1" dirty="0">
              <a:latin typeface="Calibri" panose="020F0502020204030204" pitchFamily="34" charset="0"/>
              <a:ea typeface="MS Mincho" panose="02020609040205080304" pitchFamily="49" charset="-128"/>
              <a:cs typeface="Calibri" panose="020F0502020204030204" pitchFamily="34" charset="0"/>
            </a:endParaRPr>
          </a:p>
          <a:p>
            <a:pPr algn="ctr"/>
            <a:r>
              <a:rPr lang="en-US" sz="2000" b="1" dirty="0"/>
              <a:t>Sea Level Rise Memo Assignment </a:t>
            </a:r>
          </a:p>
          <a:p>
            <a:pPr algn="ctr"/>
            <a:endParaRPr lang="en-US" sz="1000" dirty="0"/>
          </a:p>
          <a:p>
            <a:r>
              <a:rPr lang="en-US" dirty="0"/>
              <a:t>Suppose that you were hired by the City to conduct an analysis on the impacts and potential damages of impending sea level rise in the region. For this assignment you will need to synthesize the information and data you have analyzed while working through the module into a 2- 3 page memo (including key figures) to the director of the City’s Office of Environmental Policy and Sustainability.  </a:t>
            </a:r>
          </a:p>
          <a:p>
            <a:endParaRPr lang="en-US" sz="1000" dirty="0"/>
          </a:p>
          <a:p>
            <a:r>
              <a:rPr lang="en-US" dirty="0"/>
              <a:t>The memo should:</a:t>
            </a:r>
          </a:p>
          <a:p>
            <a:endParaRPr lang="en-US" sz="1000" dirty="0"/>
          </a:p>
          <a:p>
            <a:pPr marL="285750" indent="-285750">
              <a:buFont typeface="Arial" panose="020B0604020202020204" pitchFamily="34" charset="0"/>
              <a:buChar char="•"/>
            </a:pPr>
            <a:r>
              <a:rPr lang="en-US" dirty="0"/>
              <a:t>briefly outline the problem,</a:t>
            </a:r>
          </a:p>
          <a:p>
            <a:pPr marL="285750" indent="-285750">
              <a:buFont typeface="Arial" panose="020B0604020202020204" pitchFamily="34" charset="0"/>
              <a:buChar char="•"/>
            </a:pPr>
            <a:r>
              <a:rPr lang="en-US" dirty="0"/>
              <a:t>describe how you conducted the analysis,</a:t>
            </a:r>
          </a:p>
          <a:p>
            <a:pPr marL="285750" indent="-285750">
              <a:buFont typeface="Arial" panose="020B0604020202020204" pitchFamily="34" charset="0"/>
              <a:buChar char="•"/>
            </a:pPr>
            <a:r>
              <a:rPr lang="en-US" dirty="0"/>
              <a:t>summarize your results, including a recommendation for action, and </a:t>
            </a:r>
          </a:p>
          <a:p>
            <a:pPr marL="285750" indent="-285750">
              <a:buFont typeface="Arial" panose="020B0604020202020204" pitchFamily="34" charset="0"/>
              <a:buChar char="•"/>
            </a:pPr>
            <a:r>
              <a:rPr lang="en-US" dirty="0"/>
              <a:t>discuss the limitations of your results.</a:t>
            </a:r>
          </a:p>
          <a:p>
            <a:pPr marL="285750" indent="-285750">
              <a:buFont typeface="Arial" panose="020B0604020202020204" pitchFamily="34" charset="0"/>
              <a:buChar char="•"/>
            </a:pPr>
            <a:endParaRPr lang="en-US" sz="1000" dirty="0"/>
          </a:p>
          <a:p>
            <a:r>
              <a:rPr lang="en-US" dirty="0"/>
              <a:t>Keep the writing clear and concise. Your recommendations should be based on data and evidence supported by your analysis.</a:t>
            </a:r>
          </a:p>
          <a:p>
            <a:endParaRPr lang="en-US" dirty="0"/>
          </a:p>
          <a:p>
            <a:r>
              <a:rPr lang="en-US" dirty="0"/>
              <a:t>For guidance on writing a memo, you can refer to this </a:t>
            </a:r>
            <a:r>
              <a:rPr lang="en-US" dirty="0">
                <a:hlinkClick r:id="rId3"/>
              </a:rPr>
              <a:t>website</a:t>
            </a:r>
            <a:r>
              <a:rPr lang="en-US" dirty="0"/>
              <a:t> from Purdue University’s Online Writing Lab. </a:t>
            </a:r>
          </a:p>
          <a:p>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4" name="Slide Number Placeholder 3">
            <a:extLst>
              <a:ext uri="{FF2B5EF4-FFF2-40B4-BE49-F238E27FC236}">
                <a16:creationId xmlns:a16="http://schemas.microsoft.com/office/drawing/2014/main" id="{2FD3A06D-3A8D-BA47-B0FB-0A906F56904E}"/>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22</a:t>
            </a:fld>
            <a:endParaRPr lang="en-US" dirty="0"/>
          </a:p>
        </p:txBody>
      </p:sp>
    </p:spTree>
    <p:extLst>
      <p:ext uri="{BB962C8B-B14F-4D97-AF65-F5344CB8AC3E}">
        <p14:creationId xmlns:p14="http://schemas.microsoft.com/office/powerpoint/2010/main" val="22506961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References</a:t>
            </a:r>
          </a:p>
        </p:txBody>
      </p:sp>
      <p:sp>
        <p:nvSpPr>
          <p:cNvPr id="3" name="TextBox 2">
            <a:extLst>
              <a:ext uri="{FF2B5EF4-FFF2-40B4-BE49-F238E27FC236}">
                <a16:creationId xmlns:a16="http://schemas.microsoft.com/office/drawing/2014/main" id="{B7E60A86-5D9A-D14F-84E9-DA9A02DD47C6}"/>
              </a:ext>
            </a:extLst>
          </p:cNvPr>
          <p:cNvSpPr txBox="1"/>
          <p:nvPr/>
        </p:nvSpPr>
        <p:spPr>
          <a:xfrm>
            <a:off x="111512" y="708406"/>
            <a:ext cx="11954108" cy="6145053"/>
          </a:xfrm>
          <a:prstGeom prst="rect">
            <a:avLst/>
          </a:prstGeom>
          <a:noFill/>
        </p:spPr>
        <p:txBody>
          <a:bodyPr wrap="square" rtlCol="0">
            <a:spAutoFit/>
          </a:bodyPr>
          <a:lstStyle/>
          <a:p>
            <a:r>
              <a:rPr lang="en-US" sz="1600" dirty="0"/>
              <a:t>Hauer, M. E., J. M. Evans, and D R. Mishra. (2016). Millions projected to be at risk from sea-level rise in the continental United States. Nature Climate Change.</a:t>
            </a:r>
          </a:p>
          <a:p>
            <a:endParaRPr lang="en-US" sz="1600" dirty="0"/>
          </a:p>
          <a:p>
            <a:r>
              <a:rPr lang="en-US" sz="1600" dirty="0"/>
              <a:t>Hudson, T., Keating, K., and Pettit, A. (2015). Cost estimation for coastal protection – summary of evidence. Environmental Agency. Report –SC080039/R7 </a:t>
            </a:r>
          </a:p>
          <a:p>
            <a:endParaRPr lang="en-US" sz="1600" dirty="0"/>
          </a:p>
          <a:p>
            <a:r>
              <a:rPr lang="en-US" sz="1600" dirty="0"/>
              <a:t>IPCC (2013): Summary for Policymakers. In: Climate Change 2013: The Physical Science Basis. Contribution of Working Group I to the Fifth Assessment Report of the Intergovernmental Panel on Climate Change [Stocker, T.F., D. Qin, G.-K. Plattner, M. </a:t>
            </a:r>
            <a:r>
              <a:rPr lang="en-US" sz="1600" dirty="0" err="1"/>
              <a:t>Tignor</a:t>
            </a:r>
            <a:r>
              <a:rPr lang="en-US" sz="1600" dirty="0"/>
              <a:t>, S.K. Allen, J. </a:t>
            </a:r>
            <a:r>
              <a:rPr lang="en-US" sz="1600" dirty="0" err="1"/>
              <a:t>Boschung</a:t>
            </a:r>
            <a:r>
              <a:rPr lang="en-US" sz="1600" dirty="0"/>
              <a:t>, A. </a:t>
            </a:r>
            <a:r>
              <a:rPr lang="en-US" sz="1600" dirty="0" err="1"/>
              <a:t>Nauels</a:t>
            </a:r>
            <a:r>
              <a:rPr lang="en-US" sz="1600" dirty="0"/>
              <a:t>, Y. Xia, V. Bex and P.M. Midgley (eds.)]. Cambridge University Press, Cambridge, United Kingdom and New York, NY, USA.</a:t>
            </a:r>
          </a:p>
          <a:p>
            <a:endParaRPr lang="en-US" sz="1400" dirty="0"/>
          </a:p>
          <a:p>
            <a:r>
              <a:rPr lang="en-US" sz="1600" dirty="0"/>
              <a:t>Kopp, R. E., R.M. Horton, C.M. Little, J.X. Mitrovica, M. Oppenheimer, D.J. Rasmussen, B. Strauss, C. Tebaldi. (2014). Probabilistic 21st and 22nd century sea-level projections at a global network of tide-gauge sites. Earth's Future, 2(8), 383-406.</a:t>
            </a:r>
          </a:p>
          <a:p>
            <a:endParaRPr lang="en-US" sz="1600" dirty="0"/>
          </a:p>
          <a:p>
            <a:r>
              <a:rPr lang="en-US" sz="1600" dirty="0"/>
              <a:t>Murphy, J. October 14, 2015. The Nation. Retrieved from: </a:t>
            </a:r>
            <a:r>
              <a:rPr lang="en-US" sz="1600" u="sng" dirty="0">
                <a:hlinkClick r:id="rId2"/>
              </a:rPr>
              <a:t>https://www.thenation.com/article/3-years-after-hurricane-sandy-is-new-york-prepared-for-the-next-great-storm/</a:t>
            </a:r>
            <a:endParaRPr lang="en-US" sz="1600" dirty="0"/>
          </a:p>
          <a:p>
            <a:endParaRPr lang="en-US" sz="1600" dirty="0"/>
          </a:p>
          <a:p>
            <a:r>
              <a:rPr lang="en-US" sz="1600" dirty="0"/>
              <a:t>NOAA 2017: Sweet, W. V., Kopp, R. E., Weaver, C. P., </a:t>
            </a:r>
            <a:r>
              <a:rPr lang="en-US" sz="1600" dirty="0" err="1"/>
              <a:t>Obeysekara</a:t>
            </a:r>
            <a:r>
              <a:rPr lang="en-US" sz="1600" dirty="0"/>
              <a:t>, J., Horton, R. M., </a:t>
            </a:r>
            <a:r>
              <a:rPr lang="en-US" sz="1600" dirty="0" err="1"/>
              <a:t>Thieler</a:t>
            </a:r>
            <a:r>
              <a:rPr lang="en-US" sz="1600" dirty="0"/>
              <a:t>, E. R., and </a:t>
            </a:r>
            <a:r>
              <a:rPr lang="en-US" sz="1600" dirty="0" err="1"/>
              <a:t>Zervas</a:t>
            </a:r>
            <a:r>
              <a:rPr lang="en-US" sz="1600" dirty="0"/>
              <a:t>, C. (2017). Global and Regional Sea Level Rise Scenarios for the United States. NOAA Technical Report NOS CO-OPS 083</a:t>
            </a:r>
          </a:p>
          <a:p>
            <a:endParaRPr lang="en-US" sz="1600" dirty="0"/>
          </a:p>
          <a:p>
            <a:r>
              <a:rPr lang="en-US" sz="1600" dirty="0"/>
              <a:t>Sweet, W. V., Kopp, R. E., Weaver, C. P., </a:t>
            </a:r>
            <a:r>
              <a:rPr lang="en-US" sz="1600" dirty="0" err="1"/>
              <a:t>Obeysekera</a:t>
            </a:r>
            <a:r>
              <a:rPr lang="en-US" sz="1600" dirty="0"/>
              <a:t>, J., Horton, R. M., </a:t>
            </a:r>
            <a:r>
              <a:rPr lang="en-US" sz="1600" dirty="0" err="1"/>
              <a:t>Thieler</a:t>
            </a:r>
            <a:r>
              <a:rPr lang="en-US" sz="1600" dirty="0"/>
              <a:t>, E. R., &amp; </a:t>
            </a:r>
            <a:r>
              <a:rPr lang="en-US" sz="1600" dirty="0" err="1"/>
              <a:t>Zervas</a:t>
            </a:r>
            <a:r>
              <a:rPr lang="en-US" sz="1600" dirty="0"/>
              <a:t>, C. (2017). Global and regional sea level rise scenarios for the United States. NOAA. </a:t>
            </a:r>
          </a:p>
          <a:p>
            <a:endParaRPr lang="en-US" sz="1600" dirty="0"/>
          </a:p>
          <a:p>
            <a:r>
              <a:rPr lang="en-US" sz="1600" dirty="0"/>
              <a:t>Memos: General Introduction (n.d.) Purdue Online Writing Lab. Retrieved from: </a:t>
            </a:r>
            <a:r>
              <a:rPr lang="en-US" sz="1600" dirty="0">
                <a:hlinkClick r:id="rId3"/>
              </a:rPr>
              <a:t>https://owl.purdue.edu/owl/subject_specific_writing/professional_technical_writing/memos/index.html</a:t>
            </a:r>
            <a:endParaRPr lang="en-US" sz="1600" dirty="0"/>
          </a:p>
        </p:txBody>
      </p:sp>
      <p:sp>
        <p:nvSpPr>
          <p:cNvPr id="4" name="Slide Number Placeholder 3">
            <a:extLst>
              <a:ext uri="{FF2B5EF4-FFF2-40B4-BE49-F238E27FC236}">
                <a16:creationId xmlns:a16="http://schemas.microsoft.com/office/drawing/2014/main" id="{7BB4BEEC-D430-9B46-887D-57CF4E9C4B35}"/>
              </a:ext>
            </a:extLst>
          </p:cNvPr>
          <p:cNvSpPr>
            <a:spLocks noGrp="1"/>
          </p:cNvSpPr>
          <p:nvPr>
            <p:ph type="sldNum" sz="quarter" idx="12"/>
          </p:nvPr>
        </p:nvSpPr>
        <p:spPr>
          <a:xfrm>
            <a:off x="9448800" y="6488334"/>
            <a:ext cx="2743200" cy="365125"/>
          </a:xfrm>
        </p:spPr>
        <p:txBody>
          <a:bodyPr/>
          <a:lstStyle/>
          <a:p>
            <a:fld id="{28DE8CCF-C11A-0949-8C31-4D223438836F}" type="slidenum">
              <a:rPr lang="en-US" smtClean="0"/>
              <a:t>23</a:t>
            </a:fld>
            <a:endParaRPr lang="en-US" dirty="0"/>
          </a:p>
        </p:txBody>
      </p:sp>
    </p:spTree>
    <p:extLst>
      <p:ext uri="{BB962C8B-B14F-4D97-AF65-F5344CB8AC3E}">
        <p14:creationId xmlns:p14="http://schemas.microsoft.com/office/powerpoint/2010/main" val="497075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Introduction – Climate Connection</a:t>
            </a:r>
          </a:p>
        </p:txBody>
      </p:sp>
      <p:sp>
        <p:nvSpPr>
          <p:cNvPr id="4" name="Rectangle 3">
            <a:extLst>
              <a:ext uri="{FF2B5EF4-FFF2-40B4-BE49-F238E27FC236}">
                <a16:creationId xmlns:a16="http://schemas.microsoft.com/office/drawing/2014/main" id="{12286C7E-9FDB-2942-A6C2-3F210E854837}"/>
              </a:ext>
            </a:extLst>
          </p:cNvPr>
          <p:cNvSpPr/>
          <p:nvPr/>
        </p:nvSpPr>
        <p:spPr>
          <a:xfrm>
            <a:off x="147064" y="1088060"/>
            <a:ext cx="6106226" cy="5355312"/>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One of the biggest expected impacts of climate change will be the rise in sea levels as temperatures increase and ice in the polar regions continues to melt at an accelerated pace. Current studies estimate that the total increase in sea level by 2100 will range from 0.2 to 2 meters (NOAA 2016), but there is also the possibility of an increase of 3 meters or more depending on how the pace of polar ice melt. </a:t>
            </a:r>
          </a:p>
          <a:p>
            <a:r>
              <a:rPr lang="en-US" dirty="0">
                <a:latin typeface="Calibri" panose="020F0502020204030204" pitchFamily="34" charset="0"/>
                <a:ea typeface="Times New Roman" panose="02020603050405020304" pitchFamily="18" charset="0"/>
                <a:cs typeface="Calibri" panose="020F0502020204030204" pitchFamily="34" charset="0"/>
              </a:rPr>
              <a:t> </a:t>
            </a:r>
          </a:p>
          <a:p>
            <a:r>
              <a:rPr lang="en-US" dirty="0">
                <a:latin typeface="Calibri" panose="020F0502020204030204" pitchFamily="34" charset="0"/>
                <a:ea typeface="Times New Roman" panose="02020603050405020304" pitchFamily="18" charset="0"/>
                <a:cs typeface="Calibri" panose="020F0502020204030204" pitchFamily="34" charset="0"/>
              </a:rPr>
              <a:t>Sea level rise (SLR) will have significant consequences for coastal cities around the U.S. where an increase of 0.9 meters would displace 2 million or more Americans (Hauer et al. 2016). Higher seas also result in higher flood levels and storm surges, which will potentially cost billions of dollars in damages. </a:t>
            </a:r>
          </a:p>
          <a:p>
            <a:endParaRPr lang="en-US" dirty="0">
              <a:latin typeface="Calibri" panose="020F0502020204030204" pitchFamily="34" charset="0"/>
              <a:ea typeface="Times New Roman" panose="02020603050405020304" pitchFamily="18" charset="0"/>
              <a:cs typeface="Calibri" panose="020F0502020204030204" pitchFamily="34" charset="0"/>
            </a:endParaRPr>
          </a:p>
          <a:p>
            <a:r>
              <a:rPr lang="en-US" dirty="0">
                <a:latin typeface="Calibri" panose="020F0502020204030204" pitchFamily="34" charset="0"/>
                <a:ea typeface="Times New Roman" panose="02020603050405020304" pitchFamily="18" charset="0"/>
                <a:cs typeface="Calibri" panose="020F0502020204030204" pitchFamily="34" charset="0"/>
              </a:rPr>
              <a:t>Hurricane Sandy, which hit the Eastern Coast of the U.S. in 2012 and flooded New York’s subway system, is reported to have cost $50 billion in damages (Murphy 2015). Hurricane Harvey hit Houston, TX in 2017 and is estimated to have cost $125 Billion in damages (NOAA 2018) .</a:t>
            </a:r>
          </a:p>
        </p:txBody>
      </p:sp>
      <p:sp>
        <p:nvSpPr>
          <p:cNvPr id="3" name="Slide Number Placeholder 2">
            <a:extLst>
              <a:ext uri="{FF2B5EF4-FFF2-40B4-BE49-F238E27FC236}">
                <a16:creationId xmlns:a16="http://schemas.microsoft.com/office/drawing/2014/main" id="{7B21E38D-598D-8644-A7AA-99026EAE9FCF}"/>
              </a:ext>
            </a:extLst>
          </p:cNvPr>
          <p:cNvSpPr>
            <a:spLocks noGrp="1"/>
          </p:cNvSpPr>
          <p:nvPr>
            <p:ph type="sldNum" sz="quarter" idx="12"/>
          </p:nvPr>
        </p:nvSpPr>
        <p:spPr>
          <a:xfrm>
            <a:off x="9448800" y="6443372"/>
            <a:ext cx="2743200" cy="365125"/>
          </a:xfrm>
        </p:spPr>
        <p:txBody>
          <a:bodyPr/>
          <a:lstStyle/>
          <a:p>
            <a:fld id="{28DE8CCF-C11A-0949-8C31-4D223438836F}" type="slidenum">
              <a:rPr lang="en-US" smtClean="0"/>
              <a:t>3</a:t>
            </a:fld>
            <a:endParaRPr lang="en-US"/>
          </a:p>
        </p:txBody>
      </p:sp>
      <p:pic>
        <p:nvPicPr>
          <p:cNvPr id="6" name="Picture 5">
            <a:extLst>
              <a:ext uri="{FF2B5EF4-FFF2-40B4-BE49-F238E27FC236}">
                <a16:creationId xmlns:a16="http://schemas.microsoft.com/office/drawing/2014/main" id="{C5D24C9E-BCE1-F644-8560-A06E5CE5EA35}"/>
              </a:ext>
            </a:extLst>
          </p:cNvPr>
          <p:cNvPicPr>
            <a:picLocks noChangeAspect="1"/>
          </p:cNvPicPr>
          <p:nvPr/>
        </p:nvPicPr>
        <p:blipFill>
          <a:blip r:embed="rId3"/>
          <a:stretch>
            <a:fillRect/>
          </a:stretch>
        </p:blipFill>
        <p:spPr>
          <a:xfrm>
            <a:off x="6366939" y="1201783"/>
            <a:ext cx="5677997" cy="3782966"/>
          </a:xfrm>
          <a:prstGeom prst="rect">
            <a:avLst/>
          </a:prstGeom>
        </p:spPr>
      </p:pic>
      <p:sp>
        <p:nvSpPr>
          <p:cNvPr id="7" name="TextBox 6">
            <a:extLst>
              <a:ext uri="{FF2B5EF4-FFF2-40B4-BE49-F238E27FC236}">
                <a16:creationId xmlns:a16="http://schemas.microsoft.com/office/drawing/2014/main" id="{937465B3-A3E0-2A49-9C99-A3CEEC2EE970}"/>
              </a:ext>
            </a:extLst>
          </p:cNvPr>
          <p:cNvSpPr txBox="1"/>
          <p:nvPr/>
        </p:nvSpPr>
        <p:spPr>
          <a:xfrm>
            <a:off x="6366939" y="5009886"/>
            <a:ext cx="5434148" cy="646331"/>
          </a:xfrm>
          <a:prstGeom prst="rect">
            <a:avLst/>
          </a:prstGeom>
          <a:noFill/>
        </p:spPr>
        <p:txBody>
          <a:bodyPr wrap="square" rtlCol="0">
            <a:spAutoFit/>
          </a:bodyPr>
          <a:lstStyle/>
          <a:p>
            <a:r>
              <a:rPr lang="en-US" sz="1200" dirty="0"/>
              <a:t>Photo Description: Members of the South Carolina's Helicopter Aquatic Rescue Team (SC-HART) perform rescue operations in Port Arthur, Texas, August 31, 2017. </a:t>
            </a:r>
          </a:p>
          <a:p>
            <a:r>
              <a:rPr lang="en-US" sz="1200" dirty="0"/>
              <a:t>Source:  SC National Guard </a:t>
            </a:r>
            <a:r>
              <a:rPr lang="en-US" sz="1200" dirty="0">
                <a:hlinkClick r:id="rId4"/>
              </a:rPr>
              <a:t>https://www.flickr.com/photos/scguard/36564448210/</a:t>
            </a:r>
            <a:endParaRPr lang="en-US" sz="1200" dirty="0"/>
          </a:p>
        </p:txBody>
      </p:sp>
    </p:spTree>
    <p:extLst>
      <p:ext uri="{BB962C8B-B14F-4D97-AF65-F5344CB8AC3E}">
        <p14:creationId xmlns:p14="http://schemas.microsoft.com/office/powerpoint/2010/main" val="2788826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Introduction – Polar Connection</a:t>
            </a:r>
          </a:p>
        </p:txBody>
      </p:sp>
      <p:sp>
        <p:nvSpPr>
          <p:cNvPr id="4" name="Rectangle 3">
            <a:extLst>
              <a:ext uri="{FF2B5EF4-FFF2-40B4-BE49-F238E27FC236}">
                <a16:creationId xmlns:a16="http://schemas.microsoft.com/office/drawing/2014/main" id="{12286C7E-9FDB-2942-A6C2-3F210E854837}"/>
              </a:ext>
            </a:extLst>
          </p:cNvPr>
          <p:cNvSpPr/>
          <p:nvPr/>
        </p:nvSpPr>
        <p:spPr>
          <a:xfrm>
            <a:off x="200025" y="926490"/>
            <a:ext cx="11696984" cy="1200329"/>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While changes in sea levels are expected to be relatively gradual, taking place over hundreds of years, there is much uncertainty in the timing and extent of future sea level rise. Ultimately, it will depend on how fast ice melts in the polar regions, including the Arctic in the north and Antarctic in the south. Cities need to start preparing for these coming changes now. However, trying to determine the best course of action from a policy and urban planning perspective is challenging. </a:t>
            </a:r>
          </a:p>
        </p:txBody>
      </p:sp>
      <p:sp>
        <p:nvSpPr>
          <p:cNvPr id="6" name="TextBox 5">
            <a:extLst>
              <a:ext uri="{FF2B5EF4-FFF2-40B4-BE49-F238E27FC236}">
                <a16:creationId xmlns:a16="http://schemas.microsoft.com/office/drawing/2014/main" id="{7C71298F-0FBA-E946-8348-85593EA41E2F}"/>
              </a:ext>
            </a:extLst>
          </p:cNvPr>
          <p:cNvSpPr txBox="1"/>
          <p:nvPr/>
        </p:nvSpPr>
        <p:spPr>
          <a:xfrm>
            <a:off x="200025" y="2318611"/>
            <a:ext cx="6671829" cy="1938992"/>
          </a:xfrm>
          <a:prstGeom prst="rect">
            <a:avLst/>
          </a:prstGeom>
          <a:noFill/>
        </p:spPr>
        <p:txBody>
          <a:bodyPr wrap="square" rtlCol="0">
            <a:spAutoFit/>
          </a:bodyPr>
          <a:lstStyle/>
          <a:p>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1. To get a better idea about how polar regions can affect global sea level rise, first watch this short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hlinkClick r:id="rId3"/>
              </a:rPr>
              <a:t>video</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on ice melt in the Antarctic by National Geographic. </a:t>
            </a:r>
          </a:p>
          <a:p>
            <a:endParaRPr lang="en-US" sz="1050" dirty="0">
              <a:solidFill>
                <a:srgbClr val="FF0000"/>
              </a:solidFill>
              <a:latin typeface="Calibri" panose="020F0502020204030204" pitchFamily="34" charset="0"/>
              <a:ea typeface="Times New Roman" panose="02020603050405020304" pitchFamily="18" charset="0"/>
              <a:cs typeface="Calibri" panose="020F0502020204030204" pitchFamily="34" charset="0"/>
            </a:endParaRPr>
          </a:p>
          <a:p>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2. Next, read this article from the Scientific American: </a:t>
            </a:r>
            <a:r>
              <a:rPr lang="en-US" u="sng" dirty="0">
                <a:solidFill>
                  <a:srgbClr val="0000FF"/>
                </a:solidFill>
                <a:latin typeface="Calibri" panose="020F0502020204030204" pitchFamily="34" charset="0"/>
                <a:ea typeface="Times New Roman" panose="02020603050405020304" pitchFamily="18" charset="0"/>
                <a:cs typeface="Calibri" panose="020F0502020204030204" pitchFamily="34" charset="0"/>
                <a:hlinkClick r:id="rId4"/>
              </a:rPr>
              <a:t>How is World Sea Level Rise Driven by Melting Arctic Ice?</a:t>
            </a:r>
            <a:r>
              <a:rPr lang="en-US" dirty="0">
                <a:latin typeface="Calibri" panose="020F0502020204030204" pitchFamily="34" charset="0"/>
                <a:ea typeface="Times New Roman" panose="02020603050405020304" pitchFamily="18" charset="0"/>
                <a:cs typeface="Calibri" panose="020F0502020204030204" pitchFamily="34" charset="0"/>
              </a:rPr>
              <a:t> </a:t>
            </a:r>
          </a:p>
          <a:p>
            <a:endParaRPr lang="en-US" dirty="0"/>
          </a:p>
        </p:txBody>
      </p:sp>
      <p:sp>
        <p:nvSpPr>
          <p:cNvPr id="7" name="TextBox 6">
            <a:extLst>
              <a:ext uri="{FF2B5EF4-FFF2-40B4-BE49-F238E27FC236}">
                <a16:creationId xmlns:a16="http://schemas.microsoft.com/office/drawing/2014/main" id="{88E271C6-1B87-B44E-A7E0-EC05717335A1}"/>
              </a:ext>
            </a:extLst>
          </p:cNvPr>
          <p:cNvSpPr txBox="1"/>
          <p:nvPr/>
        </p:nvSpPr>
        <p:spPr>
          <a:xfrm>
            <a:off x="268972" y="4169879"/>
            <a:ext cx="6362698" cy="2031325"/>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After reading the article, take a moment to think about the following questions: </a:t>
            </a:r>
          </a:p>
          <a:p>
            <a:endParaRPr lang="en-US" b="1" dirty="0"/>
          </a:p>
          <a:p>
            <a:r>
              <a:rPr lang="en-US" dirty="0"/>
              <a:t>1. What are the two main drivers of sea level rise discussed in the article? </a:t>
            </a:r>
          </a:p>
          <a:p>
            <a:endParaRPr lang="en-US" dirty="0"/>
          </a:p>
          <a:p>
            <a:r>
              <a:rPr lang="en-US" dirty="0"/>
              <a:t>2. How does </a:t>
            </a:r>
            <a:r>
              <a:rPr lang="en-US" i="1" dirty="0"/>
              <a:t>sea</a:t>
            </a:r>
            <a:r>
              <a:rPr lang="en-US" dirty="0"/>
              <a:t> ice melt contribute to sea level rise? </a:t>
            </a:r>
          </a:p>
        </p:txBody>
      </p:sp>
      <p:sp>
        <p:nvSpPr>
          <p:cNvPr id="3" name="Slide Number Placeholder 2">
            <a:extLst>
              <a:ext uri="{FF2B5EF4-FFF2-40B4-BE49-F238E27FC236}">
                <a16:creationId xmlns:a16="http://schemas.microsoft.com/office/drawing/2014/main" id="{20956DAA-891F-294E-A195-8E30B7670CC8}"/>
              </a:ext>
            </a:extLst>
          </p:cNvPr>
          <p:cNvSpPr>
            <a:spLocks noGrp="1"/>
          </p:cNvSpPr>
          <p:nvPr>
            <p:ph type="sldNum" sz="quarter" idx="12"/>
          </p:nvPr>
        </p:nvSpPr>
        <p:spPr>
          <a:xfrm>
            <a:off x="9419420" y="6519000"/>
            <a:ext cx="2743200" cy="365125"/>
          </a:xfrm>
        </p:spPr>
        <p:txBody>
          <a:bodyPr/>
          <a:lstStyle/>
          <a:p>
            <a:fld id="{28DE8CCF-C11A-0949-8C31-4D223438836F}" type="slidenum">
              <a:rPr lang="en-US" smtClean="0"/>
              <a:t>4</a:t>
            </a:fld>
            <a:endParaRPr lang="en-US"/>
          </a:p>
        </p:txBody>
      </p:sp>
      <p:pic>
        <p:nvPicPr>
          <p:cNvPr id="9" name="Picture 8">
            <a:extLst>
              <a:ext uri="{FF2B5EF4-FFF2-40B4-BE49-F238E27FC236}">
                <a16:creationId xmlns:a16="http://schemas.microsoft.com/office/drawing/2014/main" id="{31CC1CB4-0F00-EB4F-B329-0070CF9E177A}"/>
              </a:ext>
            </a:extLst>
          </p:cNvPr>
          <p:cNvPicPr>
            <a:picLocks noChangeAspect="1"/>
          </p:cNvPicPr>
          <p:nvPr/>
        </p:nvPicPr>
        <p:blipFill>
          <a:blip r:embed="rId5"/>
          <a:stretch>
            <a:fillRect/>
          </a:stretch>
        </p:blipFill>
        <p:spPr>
          <a:xfrm>
            <a:off x="7433013" y="2199006"/>
            <a:ext cx="3802821" cy="3802821"/>
          </a:xfrm>
          <a:prstGeom prst="rect">
            <a:avLst/>
          </a:prstGeom>
        </p:spPr>
      </p:pic>
      <p:sp>
        <p:nvSpPr>
          <p:cNvPr id="10" name="TextBox 9">
            <a:extLst>
              <a:ext uri="{FF2B5EF4-FFF2-40B4-BE49-F238E27FC236}">
                <a16:creationId xmlns:a16="http://schemas.microsoft.com/office/drawing/2014/main" id="{AEFD0F49-DB20-6848-9BC6-9626FBA63038}"/>
              </a:ext>
            </a:extLst>
          </p:cNvPr>
          <p:cNvSpPr txBox="1"/>
          <p:nvPr/>
        </p:nvSpPr>
        <p:spPr>
          <a:xfrm>
            <a:off x="6766190" y="6001827"/>
            <a:ext cx="5472546" cy="646331"/>
          </a:xfrm>
          <a:prstGeom prst="rect">
            <a:avLst/>
          </a:prstGeom>
          <a:noFill/>
        </p:spPr>
        <p:txBody>
          <a:bodyPr wrap="square" rtlCol="0">
            <a:spAutoFit/>
          </a:bodyPr>
          <a:lstStyle/>
          <a:p>
            <a:r>
              <a:rPr lang="en-US" sz="1200" dirty="0"/>
              <a:t>The Larsen Ice Shelf is situated along the northeastern coast of the Antarctic Peninsula, one of the fastest-warming places on the planet. Image Credit: NASA Earth Observatory image by Jesse Allen, using Landsat data from the U.S. Geological Survey</a:t>
            </a:r>
          </a:p>
        </p:txBody>
      </p:sp>
    </p:spTree>
    <p:extLst>
      <p:ext uri="{BB962C8B-B14F-4D97-AF65-F5344CB8AC3E}">
        <p14:creationId xmlns:p14="http://schemas.microsoft.com/office/powerpoint/2010/main" val="3071987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Introduction: Investigating Local SLR Impacts</a:t>
            </a:r>
          </a:p>
        </p:txBody>
      </p:sp>
      <p:sp>
        <p:nvSpPr>
          <p:cNvPr id="4" name="Rectangle 3">
            <a:extLst>
              <a:ext uri="{FF2B5EF4-FFF2-40B4-BE49-F238E27FC236}">
                <a16:creationId xmlns:a16="http://schemas.microsoft.com/office/drawing/2014/main" id="{12286C7E-9FDB-2942-A6C2-3F210E854837}"/>
              </a:ext>
            </a:extLst>
          </p:cNvPr>
          <p:cNvSpPr/>
          <p:nvPr/>
        </p:nvSpPr>
        <p:spPr>
          <a:xfrm>
            <a:off x="313243" y="1925001"/>
            <a:ext cx="8359703" cy="1084912"/>
          </a:xfrm>
          <a:prstGeom prst="rect">
            <a:avLst/>
          </a:prstGeom>
          <a:ln>
            <a:noFill/>
          </a:ln>
        </p:spPr>
        <p:txBody>
          <a:bodyPr wrap="square">
            <a:spAutoFit/>
          </a:bodyPr>
          <a:lstStyle/>
          <a:p>
            <a:r>
              <a:rPr lang="en-US" dirty="0">
                <a:solidFill>
                  <a:srgbClr val="FF0000"/>
                </a:solidFill>
              </a:rPr>
              <a:t>1. Go to the Surging Seas </a:t>
            </a:r>
            <a:r>
              <a:rPr lang="en-US" u="sng" dirty="0">
                <a:solidFill>
                  <a:srgbClr val="0070C0"/>
                </a:solidFill>
                <a:hlinkClick r:id="rId3">
                  <a:extLst>
                    <a:ext uri="{A12FA001-AC4F-418D-AE19-62706E023703}">
                      <ahyp:hlinkClr xmlns:ahyp="http://schemas.microsoft.com/office/drawing/2018/hyperlinkcolor" val="tx"/>
                    </a:ext>
                  </a:extLst>
                </a:hlinkClick>
              </a:rPr>
              <a:t>Risk Finder website</a:t>
            </a:r>
            <a:r>
              <a:rPr lang="en-US" dirty="0">
                <a:solidFill>
                  <a:srgbClr val="0070C0"/>
                </a:solidFill>
              </a:rPr>
              <a:t> </a:t>
            </a:r>
            <a:r>
              <a:rPr lang="en-US" dirty="0">
                <a:solidFill>
                  <a:srgbClr val="FF0000"/>
                </a:solidFill>
              </a:rPr>
              <a:t>that looks at various impacts from flooding in coastal cities in the U.S.</a:t>
            </a:r>
          </a:p>
          <a:p>
            <a:endParaRPr lang="en-US" sz="1050" dirty="0">
              <a:solidFill>
                <a:srgbClr val="FF0000"/>
              </a:solidFill>
            </a:endParaRPr>
          </a:p>
          <a:p>
            <a:r>
              <a:rPr lang="en-US" dirty="0">
                <a:solidFill>
                  <a:srgbClr val="FF0000"/>
                </a:solidFill>
              </a:rPr>
              <a:t>2. Type in your city of interest and take a couple of minutes to explore the website. </a:t>
            </a:r>
          </a:p>
        </p:txBody>
      </p:sp>
      <p:pic>
        <p:nvPicPr>
          <p:cNvPr id="3" name="Picture 2">
            <a:extLst>
              <a:ext uri="{FF2B5EF4-FFF2-40B4-BE49-F238E27FC236}">
                <a16:creationId xmlns:a16="http://schemas.microsoft.com/office/drawing/2014/main" id="{2B9B75BE-BFF4-7949-AA3C-BB84A4BEFA8E}"/>
              </a:ext>
            </a:extLst>
          </p:cNvPr>
          <p:cNvPicPr>
            <a:picLocks noChangeAspect="1"/>
          </p:cNvPicPr>
          <p:nvPr/>
        </p:nvPicPr>
        <p:blipFill>
          <a:blip r:embed="rId4"/>
          <a:stretch>
            <a:fillRect/>
          </a:stretch>
        </p:blipFill>
        <p:spPr>
          <a:xfrm>
            <a:off x="8839201" y="1943060"/>
            <a:ext cx="2632362" cy="1485940"/>
          </a:xfrm>
          <a:prstGeom prst="rect">
            <a:avLst/>
          </a:prstGeom>
        </p:spPr>
      </p:pic>
      <p:pic>
        <p:nvPicPr>
          <p:cNvPr id="5" name="Picture 4">
            <a:extLst>
              <a:ext uri="{FF2B5EF4-FFF2-40B4-BE49-F238E27FC236}">
                <a16:creationId xmlns:a16="http://schemas.microsoft.com/office/drawing/2014/main" id="{8E487EBC-BB51-004E-A732-50CBCB627AFE}"/>
              </a:ext>
            </a:extLst>
          </p:cNvPr>
          <p:cNvPicPr>
            <a:picLocks noChangeAspect="1"/>
          </p:cNvPicPr>
          <p:nvPr/>
        </p:nvPicPr>
        <p:blipFill>
          <a:blip r:embed="rId5"/>
          <a:stretch>
            <a:fillRect/>
          </a:stretch>
        </p:blipFill>
        <p:spPr>
          <a:xfrm>
            <a:off x="7165198" y="3696833"/>
            <a:ext cx="4630429" cy="2767166"/>
          </a:xfrm>
          <a:prstGeom prst="rect">
            <a:avLst/>
          </a:prstGeom>
        </p:spPr>
      </p:pic>
      <p:sp>
        <p:nvSpPr>
          <p:cNvPr id="6" name="TextBox 5">
            <a:extLst>
              <a:ext uri="{FF2B5EF4-FFF2-40B4-BE49-F238E27FC236}">
                <a16:creationId xmlns:a16="http://schemas.microsoft.com/office/drawing/2014/main" id="{1BD2245D-1DD3-4042-9075-C888D030E310}"/>
              </a:ext>
            </a:extLst>
          </p:cNvPr>
          <p:cNvSpPr txBox="1"/>
          <p:nvPr/>
        </p:nvSpPr>
        <p:spPr>
          <a:xfrm>
            <a:off x="299388" y="3084859"/>
            <a:ext cx="6752576" cy="3416320"/>
          </a:xfrm>
          <a:prstGeom prst="rect">
            <a:avLst/>
          </a:prstGeom>
          <a:noFill/>
        </p:spPr>
        <p:txBody>
          <a:bodyPr wrap="square" rtlCol="0">
            <a:spAutoFit/>
          </a:bodyPr>
          <a:lstStyle/>
          <a:p>
            <a:r>
              <a:rPr lang="en-US" dirty="0">
                <a:solidFill>
                  <a:srgbClr val="FF0000"/>
                </a:solidFill>
              </a:rPr>
              <a:t>3. Based on information from the Risk Finder website, answer the following questions below:</a:t>
            </a:r>
          </a:p>
          <a:p>
            <a:endParaRPr lang="en-US" dirty="0"/>
          </a:p>
          <a:p>
            <a:pPr marL="400050" indent="-400050">
              <a:buFont typeface="+mj-lt"/>
              <a:buAutoNum type="alphaLcPeriod"/>
            </a:pPr>
            <a:r>
              <a:rPr lang="en-US" dirty="0"/>
              <a:t>How many different sea level rise scenarios are considered and what are they?</a:t>
            </a:r>
          </a:p>
          <a:p>
            <a:pPr marL="400050" indent="-400050">
              <a:buFont typeface="+mj-lt"/>
              <a:buAutoNum type="alphaLcPeriod"/>
            </a:pPr>
            <a:endParaRPr lang="en-US" dirty="0"/>
          </a:p>
          <a:p>
            <a:pPr marL="400050" indent="-400050">
              <a:buFont typeface="+mj-lt"/>
              <a:buAutoNum type="alphaLcPeriod"/>
            </a:pPr>
            <a:r>
              <a:rPr lang="en-US" dirty="0"/>
              <a:t>The figure here shows the population at risk in Tacoma, WA at a water level of 4 ft. How many people in the population of </a:t>
            </a:r>
            <a:r>
              <a:rPr lang="en-US" i="1" dirty="0"/>
              <a:t>your</a:t>
            </a:r>
            <a:r>
              <a:rPr lang="en-US" dirty="0"/>
              <a:t> city are at risk given a water level of </a:t>
            </a:r>
            <a:r>
              <a:rPr lang="en-US" i="1" dirty="0"/>
              <a:t>6</a:t>
            </a:r>
            <a:r>
              <a:rPr lang="en-US" dirty="0"/>
              <a:t> ft? </a:t>
            </a:r>
          </a:p>
          <a:p>
            <a:pPr marL="400050" indent="-400050">
              <a:buFont typeface="+mj-lt"/>
              <a:buAutoNum type="alphaLcPeriod"/>
            </a:pPr>
            <a:endParaRPr lang="en-US" dirty="0"/>
          </a:p>
          <a:p>
            <a:pPr marL="400050" indent="-400050">
              <a:buFont typeface="+mj-lt"/>
              <a:buAutoNum type="alphaLcPeriod"/>
            </a:pPr>
            <a:r>
              <a:rPr lang="en-US" dirty="0"/>
              <a:t>How many homes are at risk given 8 ft of flooding? (Hint: click on the “Buildings” tab under “What Is at Risk?”.)</a:t>
            </a:r>
          </a:p>
        </p:txBody>
      </p:sp>
      <p:sp>
        <p:nvSpPr>
          <p:cNvPr id="7" name="Rectangle 6">
            <a:extLst>
              <a:ext uri="{FF2B5EF4-FFF2-40B4-BE49-F238E27FC236}">
                <a16:creationId xmlns:a16="http://schemas.microsoft.com/office/drawing/2014/main" id="{7E249410-0E2D-994F-8BED-1FE1FDB46B62}"/>
              </a:ext>
            </a:extLst>
          </p:cNvPr>
          <p:cNvSpPr/>
          <p:nvPr/>
        </p:nvSpPr>
        <p:spPr>
          <a:xfrm>
            <a:off x="299388" y="847982"/>
            <a:ext cx="11593224" cy="923330"/>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Now you will take some time to explore how sea level rise will impact your local region through increased storm surges and flooding. Follow the steps below in red and then answer the questions based on information you find on the Risk Finder website. </a:t>
            </a:r>
          </a:p>
        </p:txBody>
      </p:sp>
      <p:sp>
        <p:nvSpPr>
          <p:cNvPr id="8" name="Slide Number Placeholder 7">
            <a:extLst>
              <a:ext uri="{FF2B5EF4-FFF2-40B4-BE49-F238E27FC236}">
                <a16:creationId xmlns:a16="http://schemas.microsoft.com/office/drawing/2014/main" id="{A3B2F70A-7A51-5642-A7C2-0148EE16D682}"/>
              </a:ext>
            </a:extLst>
          </p:cNvPr>
          <p:cNvSpPr>
            <a:spLocks noGrp="1"/>
          </p:cNvSpPr>
          <p:nvPr>
            <p:ph type="sldNum" sz="quarter" idx="12"/>
          </p:nvPr>
        </p:nvSpPr>
        <p:spPr>
          <a:xfrm>
            <a:off x="9357732" y="6463999"/>
            <a:ext cx="2743200" cy="365125"/>
          </a:xfrm>
        </p:spPr>
        <p:txBody>
          <a:bodyPr/>
          <a:lstStyle/>
          <a:p>
            <a:fld id="{28DE8CCF-C11A-0949-8C31-4D223438836F}" type="slidenum">
              <a:rPr lang="en-US" smtClean="0"/>
              <a:t>5</a:t>
            </a:fld>
            <a:endParaRPr lang="en-US" dirty="0"/>
          </a:p>
        </p:txBody>
      </p:sp>
      <p:sp>
        <p:nvSpPr>
          <p:cNvPr id="9" name="TextBox 8">
            <a:extLst>
              <a:ext uri="{FF2B5EF4-FFF2-40B4-BE49-F238E27FC236}">
                <a16:creationId xmlns:a16="http://schemas.microsoft.com/office/drawing/2014/main" id="{40C86A29-8AD4-AE4F-A2D3-F592F9485631}"/>
              </a:ext>
            </a:extLst>
          </p:cNvPr>
          <p:cNvSpPr txBox="1"/>
          <p:nvPr/>
        </p:nvSpPr>
        <p:spPr>
          <a:xfrm>
            <a:off x="7135988" y="6501179"/>
            <a:ext cx="4688848" cy="276999"/>
          </a:xfrm>
          <a:prstGeom prst="rect">
            <a:avLst/>
          </a:prstGeom>
          <a:noFill/>
        </p:spPr>
        <p:txBody>
          <a:bodyPr wrap="none" rtlCol="0">
            <a:spAutoFit/>
          </a:bodyPr>
          <a:lstStyle/>
          <a:p>
            <a:r>
              <a:rPr lang="en-US" sz="1200" dirty="0"/>
              <a:t>Source: Climate Central Risk Finder </a:t>
            </a:r>
            <a:r>
              <a:rPr lang="en-US" sz="1200" dirty="0">
                <a:hlinkClick r:id="rId3"/>
              </a:rPr>
              <a:t>https://riskfinder.climatecentral.org/</a:t>
            </a:r>
            <a:endParaRPr lang="en-US" sz="1200" dirty="0"/>
          </a:p>
        </p:txBody>
      </p:sp>
    </p:spTree>
    <p:extLst>
      <p:ext uri="{BB962C8B-B14F-4D97-AF65-F5344CB8AC3E}">
        <p14:creationId xmlns:p14="http://schemas.microsoft.com/office/powerpoint/2010/main" val="2891775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Estimating Home Values in Flood Prone Areas</a:t>
            </a:r>
          </a:p>
        </p:txBody>
      </p:sp>
      <p:sp>
        <p:nvSpPr>
          <p:cNvPr id="4" name="Rectangle 3">
            <a:extLst>
              <a:ext uri="{FF2B5EF4-FFF2-40B4-BE49-F238E27FC236}">
                <a16:creationId xmlns:a16="http://schemas.microsoft.com/office/drawing/2014/main" id="{EB36CA16-6CB9-AC4A-9D2C-2E6A9D3B16E0}"/>
              </a:ext>
            </a:extLst>
          </p:cNvPr>
          <p:cNvSpPr/>
          <p:nvPr/>
        </p:nvSpPr>
        <p:spPr>
          <a:xfrm>
            <a:off x="234778" y="838929"/>
            <a:ext cx="11652422" cy="923330"/>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With higher sea levels come increased storm surge and flooding. In this section you will estimate local damages associated with higher flood levels by estimating the property damage that would occur at each level of flooding based on regional housing values and the number of homes that are impacted. To start, follow the directions in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red</a:t>
            </a:r>
            <a:r>
              <a:rPr lang="en-US" dirty="0">
                <a:latin typeface="Calibri" panose="020F0502020204030204" pitchFamily="34" charset="0"/>
                <a:ea typeface="MS Mincho" panose="02020609040205080304" pitchFamily="49" charset="-128"/>
                <a:cs typeface="Calibri" panose="020F0502020204030204" pitchFamily="34" charset="0"/>
              </a:rPr>
              <a:t> below. </a:t>
            </a:r>
          </a:p>
        </p:txBody>
      </p:sp>
      <p:sp>
        <p:nvSpPr>
          <p:cNvPr id="7" name="Rectangle 6">
            <a:extLst>
              <a:ext uri="{FF2B5EF4-FFF2-40B4-BE49-F238E27FC236}">
                <a16:creationId xmlns:a16="http://schemas.microsoft.com/office/drawing/2014/main" id="{F14379F2-5CE8-9549-BAC1-34729FDBDB8B}"/>
              </a:ext>
            </a:extLst>
          </p:cNvPr>
          <p:cNvSpPr/>
          <p:nvPr/>
        </p:nvSpPr>
        <p:spPr>
          <a:xfrm>
            <a:off x="3654152" y="1869121"/>
            <a:ext cx="8303070" cy="3877985"/>
          </a:xfrm>
          <a:prstGeom prst="rect">
            <a:avLst/>
          </a:prstGeom>
        </p:spPr>
        <p:txBody>
          <a:bodyPr wrap="square">
            <a:spAutoFit/>
          </a:bodyPr>
          <a:lstStyle/>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To get housing values, go to the ArcGIS website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hlinkClick r:id="rId3"/>
              </a:rPr>
              <a:t>here</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to find median home values in the U.S. for the year 2012. </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Type your location of interest into the search bar at the top left of the screen then use the </a:t>
            </a:r>
            <a:r>
              <a:rPr lang="en-US" b="1" dirty="0">
                <a:solidFill>
                  <a:srgbClr val="FF0000"/>
                </a:solidFill>
                <a:latin typeface="Calibri" panose="020F0502020204030204" pitchFamily="34" charset="0"/>
                <a:ea typeface="MS Mincho" panose="02020609040205080304" pitchFamily="49" charset="-128"/>
                <a:cs typeface="Calibri" panose="020F0502020204030204" pitchFamily="34" charset="0"/>
              </a:rPr>
              <a:t>+</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button in the upper left corner to zoom into the area.</a:t>
            </a:r>
          </a:p>
          <a:p>
            <a:pPr marL="342900" indent="-342900">
              <a:buFontTx/>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Click on a block to see the median home price in that block group for 2012.</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Now look at the </a:t>
            </a:r>
            <a:r>
              <a:rPr lang="en-US" dirty="0">
                <a:solidFill>
                  <a:srgbClr val="0070C0"/>
                </a:solidFill>
                <a:latin typeface="Calibri" panose="020F0502020204030204" pitchFamily="34" charset="0"/>
                <a:ea typeface="MS Mincho" panose="02020609040205080304" pitchFamily="49" charset="-128"/>
                <a:cs typeface="Calibri" panose="020F0502020204030204" pitchFamily="34" charset="0"/>
                <a:hlinkClick r:id="rId4">
                  <a:extLst>
                    <a:ext uri="{A12FA001-AC4F-418D-AE19-62706E023703}">
                      <ahyp:hlinkClr xmlns:ahyp="http://schemas.microsoft.com/office/drawing/2018/hyperlinkcolor" val="tx"/>
                    </a:ext>
                  </a:extLst>
                </a:hlinkClick>
              </a:rPr>
              <a:t>Surging Seas Risk Finder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website for your city, (Tacoma, WA shown here) and scroll down to see what areas are most at risk due to flooding. Note: be sure to click on “Buildings” and then “Homes” under the "What is at Risk?” section to see the correct map.  </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Compare these two maps and decide on a representative median home price to use in the analysis for estimating flood damages.</a:t>
            </a:r>
            <a:endParaRPr lang="en-US" dirty="0">
              <a:latin typeface="Calibri" panose="020F0502020204030204" pitchFamily="34" charset="0"/>
              <a:ea typeface="MS Mincho" panose="02020609040205080304" pitchFamily="49" charset="-128"/>
              <a:cs typeface="Calibri" panose="020F0502020204030204" pitchFamily="34" charset="0"/>
            </a:endParaRPr>
          </a:p>
        </p:txBody>
      </p:sp>
      <p:pic>
        <p:nvPicPr>
          <p:cNvPr id="9" name="Picture 8">
            <a:extLst>
              <a:ext uri="{FF2B5EF4-FFF2-40B4-BE49-F238E27FC236}">
                <a16:creationId xmlns:a16="http://schemas.microsoft.com/office/drawing/2014/main" id="{55371C04-2FB4-8046-A40B-E1515267C6AF}"/>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320298" y="4300570"/>
            <a:ext cx="3093308" cy="1970491"/>
          </a:xfrm>
          <a:prstGeom prst="rect">
            <a:avLst/>
          </a:prstGeom>
          <a:noFill/>
          <a:ln>
            <a:noFill/>
          </a:ln>
          <a:extLst>
            <a:ext uri="{FAA26D3D-D897-4be2-8F04-BA451C77F1D7}">
              <ma14:placeholderFlag xmlns:lc="http://schemas.openxmlformats.org/drawingml/2006/lockedCanvas" xmlns:ma14="http://schemas.microsoft.com/office/mac/drawingml/2011/main" xmlns:pic="http://schemas.openxmlformats.org/drawingml/2006/picture" xmlns:wps="http://schemas.microsoft.com/office/word/2010/wordprocessingShape" xmlns:wne="http://schemas.microsoft.com/office/word/2006/wordml" xmlns:wpi="http://schemas.microsoft.com/office/word/2010/wordprocessingInk" xmlns:wpg="http://schemas.microsoft.com/office/word/2010/wordprocessingGroup" xmlns:w14="http://schemas.microsoft.com/office/word/2010/wordml" xmlns:w="http://schemas.openxmlformats.org/wordprocessingml/2006/main" xmlns:w10="urn:schemas-microsoft-com:office:word" xmlns:wp="http://schemas.openxmlformats.org/drawingml/2006/wordprocessingDrawing" xmlns:wp14="http://schemas.microsoft.com/office/word/2010/wordprocessingDrawing" xmlns:v="urn:schemas-microsoft-com:vml" xmlns:m="http://schemas.openxmlformats.org/officeDocument/2006/math" xmlns:o="urn:schemas-microsoft-com:office:office" xmlns:mv="urn:schemas-microsoft-com:mac:vml" xmlns:mc="http://schemas.openxmlformats.org/markup-compatibility/2006" xmlns:mo="http://schemas.microsoft.com/office/mac/office/2008/main" xmlns:wpc="http://schemas.microsoft.com/office/word/2010/wordprocessingCanvas" xmlns=""/>
            </a:ext>
          </a:extLst>
        </p:spPr>
      </p:pic>
      <p:sp>
        <p:nvSpPr>
          <p:cNvPr id="17" name="TextBox 16">
            <a:extLst>
              <a:ext uri="{FF2B5EF4-FFF2-40B4-BE49-F238E27FC236}">
                <a16:creationId xmlns:a16="http://schemas.microsoft.com/office/drawing/2014/main" id="{86419092-0FAF-094B-9577-C7161122343D}"/>
              </a:ext>
            </a:extLst>
          </p:cNvPr>
          <p:cNvSpPr txBox="1"/>
          <p:nvPr/>
        </p:nvSpPr>
        <p:spPr>
          <a:xfrm>
            <a:off x="234778" y="3992780"/>
            <a:ext cx="1599540" cy="307777"/>
          </a:xfrm>
          <a:prstGeom prst="rect">
            <a:avLst/>
          </a:prstGeom>
          <a:noFill/>
        </p:spPr>
        <p:txBody>
          <a:bodyPr wrap="none" rtlCol="0">
            <a:spAutoFit/>
          </a:bodyPr>
          <a:lstStyle/>
          <a:p>
            <a:r>
              <a:rPr lang="en-US" sz="1400" dirty="0"/>
              <a:t>Source: ESRI ArcGIS</a:t>
            </a:r>
          </a:p>
        </p:txBody>
      </p:sp>
      <p:sp>
        <p:nvSpPr>
          <p:cNvPr id="18" name="TextBox 17">
            <a:extLst>
              <a:ext uri="{FF2B5EF4-FFF2-40B4-BE49-F238E27FC236}">
                <a16:creationId xmlns:a16="http://schemas.microsoft.com/office/drawing/2014/main" id="{8572AEDD-6EDD-9549-8434-97E0298440BF}"/>
              </a:ext>
            </a:extLst>
          </p:cNvPr>
          <p:cNvSpPr txBox="1"/>
          <p:nvPr/>
        </p:nvSpPr>
        <p:spPr>
          <a:xfrm>
            <a:off x="239019" y="6232315"/>
            <a:ext cx="3207563" cy="523220"/>
          </a:xfrm>
          <a:prstGeom prst="rect">
            <a:avLst/>
          </a:prstGeom>
          <a:noFill/>
        </p:spPr>
        <p:txBody>
          <a:bodyPr wrap="square" rtlCol="0">
            <a:spAutoFit/>
          </a:bodyPr>
          <a:lstStyle/>
          <a:p>
            <a:r>
              <a:rPr lang="en-US" sz="1400" dirty="0"/>
              <a:t>Source: Climate Central Risk Finder </a:t>
            </a:r>
            <a:r>
              <a:rPr lang="en-US" sz="1400" dirty="0">
                <a:hlinkClick r:id="rId4"/>
              </a:rPr>
              <a:t>https://riskfinder.climatecentral.org/</a:t>
            </a:r>
            <a:endParaRPr lang="en-US" sz="1400" dirty="0"/>
          </a:p>
        </p:txBody>
      </p:sp>
      <p:pic>
        <p:nvPicPr>
          <p:cNvPr id="6" name="Picture 5">
            <a:extLst>
              <a:ext uri="{FF2B5EF4-FFF2-40B4-BE49-F238E27FC236}">
                <a16:creationId xmlns:a16="http://schemas.microsoft.com/office/drawing/2014/main" id="{BFCC62DC-B576-544B-8793-E591AF7ED08E}"/>
              </a:ext>
            </a:extLst>
          </p:cNvPr>
          <p:cNvPicPr>
            <a:picLocks noChangeAspect="1"/>
          </p:cNvPicPr>
          <p:nvPr/>
        </p:nvPicPr>
        <p:blipFill>
          <a:blip r:embed="rId6"/>
          <a:stretch>
            <a:fillRect/>
          </a:stretch>
        </p:blipFill>
        <p:spPr>
          <a:xfrm>
            <a:off x="304800" y="1929430"/>
            <a:ext cx="3093308" cy="2052432"/>
          </a:xfrm>
          <a:prstGeom prst="rect">
            <a:avLst/>
          </a:prstGeom>
        </p:spPr>
      </p:pic>
      <p:cxnSp>
        <p:nvCxnSpPr>
          <p:cNvPr id="14" name="Straight Arrow Connector 13">
            <a:extLst>
              <a:ext uri="{FF2B5EF4-FFF2-40B4-BE49-F238E27FC236}">
                <a16:creationId xmlns:a16="http://schemas.microsoft.com/office/drawing/2014/main" id="{45E61B96-44A2-0147-BD26-55EEDC1F06C0}"/>
              </a:ext>
            </a:extLst>
          </p:cNvPr>
          <p:cNvCxnSpPr>
            <a:cxnSpLocks/>
          </p:cNvCxnSpPr>
          <p:nvPr/>
        </p:nvCxnSpPr>
        <p:spPr>
          <a:xfrm flipH="1" flipV="1">
            <a:off x="1445741" y="2075935"/>
            <a:ext cx="2208412" cy="879363"/>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0F5C74B-702E-7D44-8814-B6C79195EBC7}"/>
              </a:ext>
            </a:extLst>
          </p:cNvPr>
          <p:cNvSpPr txBox="1"/>
          <p:nvPr/>
        </p:nvSpPr>
        <p:spPr>
          <a:xfrm>
            <a:off x="3762639" y="5853968"/>
            <a:ext cx="8109063"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a:t>
            </a:r>
            <a:r>
              <a:rPr lang="en-US" dirty="0"/>
              <a:t>: Discuss with a partner or in a small group how you decided on what home price to use for this analysis.</a:t>
            </a:r>
          </a:p>
        </p:txBody>
      </p:sp>
      <p:sp>
        <p:nvSpPr>
          <p:cNvPr id="3" name="Slide Number Placeholder 2">
            <a:extLst>
              <a:ext uri="{FF2B5EF4-FFF2-40B4-BE49-F238E27FC236}">
                <a16:creationId xmlns:a16="http://schemas.microsoft.com/office/drawing/2014/main" id="{FAAA2547-6DFD-FC48-B555-26AFF8A0D880}"/>
              </a:ext>
            </a:extLst>
          </p:cNvPr>
          <p:cNvSpPr>
            <a:spLocks noGrp="1"/>
          </p:cNvSpPr>
          <p:nvPr>
            <p:ph type="sldNum" sz="quarter" idx="12"/>
          </p:nvPr>
        </p:nvSpPr>
        <p:spPr>
          <a:xfrm>
            <a:off x="9448800" y="6468788"/>
            <a:ext cx="2743200" cy="365125"/>
          </a:xfrm>
        </p:spPr>
        <p:txBody>
          <a:bodyPr/>
          <a:lstStyle/>
          <a:p>
            <a:fld id="{28DE8CCF-C11A-0949-8C31-4D223438836F}" type="slidenum">
              <a:rPr lang="en-US" smtClean="0"/>
              <a:t>6</a:t>
            </a:fld>
            <a:endParaRPr lang="en-US" dirty="0"/>
          </a:p>
        </p:txBody>
      </p:sp>
    </p:spTree>
    <p:extLst>
      <p:ext uri="{BB962C8B-B14F-4D97-AF65-F5344CB8AC3E}">
        <p14:creationId xmlns:p14="http://schemas.microsoft.com/office/powerpoint/2010/main" val="360686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the Marginal Damage Cost of Flooding</a:t>
            </a:r>
          </a:p>
        </p:txBody>
      </p:sp>
      <p:sp>
        <p:nvSpPr>
          <p:cNvPr id="11" name="Rectangle 10">
            <a:extLst>
              <a:ext uri="{FF2B5EF4-FFF2-40B4-BE49-F238E27FC236}">
                <a16:creationId xmlns:a16="http://schemas.microsoft.com/office/drawing/2014/main" id="{E950B258-8D63-3A4A-8F67-32F28AEDAA36}"/>
              </a:ext>
            </a:extLst>
          </p:cNvPr>
          <p:cNvSpPr/>
          <p:nvPr/>
        </p:nvSpPr>
        <p:spPr>
          <a:xfrm>
            <a:off x="6571488" y="2258546"/>
            <a:ext cx="5278482" cy="1915909"/>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Look at Table 1 to see the total number of homes that will be exposed at each level of flooding in your region*.</a:t>
            </a:r>
          </a:p>
          <a:p>
            <a:pPr marL="342900" indent="-342900">
              <a:buAutoNum type="arabicPeriod"/>
            </a:pPr>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3. Use the median housing price you decided on from the previous slide and </a:t>
            </a:r>
            <a:r>
              <a:rPr lang="en-US" dirty="0">
                <a:solidFill>
                  <a:srgbClr val="FF0000"/>
                </a:solidFill>
                <a:latin typeface="Calibri" panose="020F0502020204030204" pitchFamily="34" charset="0"/>
                <a:cs typeface="Calibri" panose="020F0502020204030204" pitchFamily="34" charset="0"/>
              </a:rPr>
              <a:t>double click on cell D3. Type the value into your Excel spreadsheet and hit ‘enter’.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a:t>
            </a:r>
          </a:p>
        </p:txBody>
      </p:sp>
      <p:sp>
        <p:nvSpPr>
          <p:cNvPr id="21" name="Rectangle 20">
            <a:extLst>
              <a:ext uri="{FF2B5EF4-FFF2-40B4-BE49-F238E27FC236}">
                <a16:creationId xmlns:a16="http://schemas.microsoft.com/office/drawing/2014/main" id="{1ECCFA34-469C-5B4B-B245-921177754E43}"/>
              </a:ext>
            </a:extLst>
          </p:cNvPr>
          <p:cNvSpPr/>
          <p:nvPr/>
        </p:nvSpPr>
        <p:spPr>
          <a:xfrm>
            <a:off x="6571488" y="4330208"/>
            <a:ext cx="5169408" cy="1477328"/>
          </a:xfrm>
          <a:prstGeom prst="rect">
            <a:avLst/>
          </a:prstGeom>
          <a:noFill/>
          <a:ln w="635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Notice Columns C and D in Table 1 populate with the total property damages at each flood level, which is calculated by multiplying the number of houses exposed (Column B) by the median home value you just typed in to get the total damage costs.</a:t>
            </a:r>
          </a:p>
        </p:txBody>
      </p:sp>
      <p:sp>
        <p:nvSpPr>
          <p:cNvPr id="4" name="TextBox 3">
            <a:extLst>
              <a:ext uri="{FF2B5EF4-FFF2-40B4-BE49-F238E27FC236}">
                <a16:creationId xmlns:a16="http://schemas.microsoft.com/office/drawing/2014/main" id="{CF83D0F8-0C30-7D41-B8A8-DBD538C91C4E}"/>
              </a:ext>
            </a:extLst>
          </p:cNvPr>
          <p:cNvSpPr txBox="1"/>
          <p:nvPr/>
        </p:nvSpPr>
        <p:spPr>
          <a:xfrm>
            <a:off x="197872" y="6203162"/>
            <a:ext cx="10987211" cy="523220"/>
          </a:xfrm>
          <a:prstGeom prst="rect">
            <a:avLst/>
          </a:prstGeom>
          <a:noFill/>
        </p:spPr>
        <p:txBody>
          <a:bodyPr wrap="square" rtlCol="0">
            <a:spAutoFit/>
          </a:bodyPr>
          <a:lstStyle/>
          <a:p>
            <a:r>
              <a:rPr lang="en-US" sz="1400" dirty="0"/>
              <a:t>*Housing data displayed here is sourced from: Climate Central (2014). Sea level rise and coastal flood exposure in Tacoma, WA, in Surging Seas Risk Finder. Retrieved from </a:t>
            </a:r>
            <a:r>
              <a:rPr lang="en-US" sz="1400" dirty="0" err="1"/>
              <a:t>ssrf.climatecentral.org</a:t>
            </a:r>
            <a:r>
              <a:rPr lang="en-US" sz="1400" dirty="0"/>
              <a:t>/#p=</a:t>
            </a:r>
            <a:r>
              <a:rPr lang="en-US" sz="1400" dirty="0" err="1"/>
              <a:t>L&amp;state</a:t>
            </a:r>
            <a:r>
              <a:rPr lang="en-US" sz="1400" dirty="0"/>
              <a:t>=</a:t>
            </a:r>
            <a:r>
              <a:rPr lang="en-US" sz="1400" dirty="0" err="1"/>
              <a:t>Washington&amp;location</a:t>
            </a:r>
            <a:r>
              <a:rPr lang="en-US" sz="1400" dirty="0"/>
              <a:t>=WA_Town_5370000</a:t>
            </a:r>
          </a:p>
        </p:txBody>
      </p:sp>
      <p:sp>
        <p:nvSpPr>
          <p:cNvPr id="3" name="Slide Number Placeholder 2">
            <a:extLst>
              <a:ext uri="{FF2B5EF4-FFF2-40B4-BE49-F238E27FC236}">
                <a16:creationId xmlns:a16="http://schemas.microsoft.com/office/drawing/2014/main" id="{0C5E0E1C-1FA2-084B-AB79-38B089F91FD9}"/>
              </a:ext>
            </a:extLst>
          </p:cNvPr>
          <p:cNvSpPr>
            <a:spLocks noGrp="1"/>
          </p:cNvSpPr>
          <p:nvPr>
            <p:ph type="sldNum" sz="quarter" idx="12"/>
          </p:nvPr>
        </p:nvSpPr>
        <p:spPr>
          <a:xfrm>
            <a:off x="9435840" y="6492874"/>
            <a:ext cx="2743200" cy="365125"/>
          </a:xfrm>
        </p:spPr>
        <p:txBody>
          <a:bodyPr/>
          <a:lstStyle/>
          <a:p>
            <a:fld id="{28DE8CCF-C11A-0949-8C31-4D223438836F}" type="slidenum">
              <a:rPr lang="en-US" smtClean="0"/>
              <a:t>7</a:t>
            </a:fld>
            <a:endParaRPr lang="en-US" dirty="0"/>
          </a:p>
        </p:txBody>
      </p:sp>
      <p:sp>
        <p:nvSpPr>
          <p:cNvPr id="12" name="Rectangle 11">
            <a:extLst>
              <a:ext uri="{FF2B5EF4-FFF2-40B4-BE49-F238E27FC236}">
                <a16:creationId xmlns:a16="http://schemas.microsoft.com/office/drawing/2014/main" id="{00C8D481-948A-8940-9577-B9B83AFC7E50}"/>
              </a:ext>
            </a:extLst>
          </p:cNvPr>
          <p:cNvSpPr/>
          <p:nvPr/>
        </p:nvSpPr>
        <p:spPr>
          <a:xfrm>
            <a:off x="234448" y="966682"/>
            <a:ext cx="11652422" cy="646331"/>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Now that you have an median housing price, you will use this data to calculate the damages from flooding in your region based on the number of homes that will be impacted at various flood levels.</a:t>
            </a:r>
          </a:p>
        </p:txBody>
      </p:sp>
      <p:sp>
        <p:nvSpPr>
          <p:cNvPr id="15" name="TextBox 14">
            <a:extLst>
              <a:ext uri="{FF2B5EF4-FFF2-40B4-BE49-F238E27FC236}">
                <a16:creationId xmlns:a16="http://schemas.microsoft.com/office/drawing/2014/main" id="{839D9883-24A0-5047-94C5-CF2A236B6FED}"/>
              </a:ext>
            </a:extLst>
          </p:cNvPr>
          <p:cNvSpPr txBox="1"/>
          <p:nvPr/>
        </p:nvSpPr>
        <p:spPr>
          <a:xfrm>
            <a:off x="234448" y="1744933"/>
            <a:ext cx="11208453" cy="369332"/>
          </a:xfrm>
          <a:prstGeom prst="rect">
            <a:avLst/>
          </a:prstGeom>
          <a:noFill/>
        </p:spPr>
        <p:txBody>
          <a:bodyPr wrap="none" rtlCol="0">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To get started, open the Excel file for “CGI SLR Module”, then click on the tab for “Part 1: MD Tables” at the bottom.</a:t>
            </a:r>
          </a:p>
        </p:txBody>
      </p:sp>
      <p:pic>
        <p:nvPicPr>
          <p:cNvPr id="24" name="Picture 23">
            <a:extLst>
              <a:ext uri="{FF2B5EF4-FFF2-40B4-BE49-F238E27FC236}">
                <a16:creationId xmlns:a16="http://schemas.microsoft.com/office/drawing/2014/main" id="{393EA19A-A69C-D84B-A68E-101B4F90F054}"/>
              </a:ext>
            </a:extLst>
          </p:cNvPr>
          <p:cNvPicPr>
            <a:picLocks noChangeAspect="1"/>
          </p:cNvPicPr>
          <p:nvPr/>
        </p:nvPicPr>
        <p:blipFill>
          <a:blip r:embed="rId3"/>
          <a:stretch>
            <a:fillRect/>
          </a:stretch>
        </p:blipFill>
        <p:spPr>
          <a:xfrm>
            <a:off x="305129" y="3372453"/>
            <a:ext cx="6026820" cy="2794361"/>
          </a:xfrm>
          <a:prstGeom prst="rect">
            <a:avLst/>
          </a:prstGeom>
        </p:spPr>
      </p:pic>
      <p:pic>
        <p:nvPicPr>
          <p:cNvPr id="5" name="Picture 4">
            <a:extLst>
              <a:ext uri="{FF2B5EF4-FFF2-40B4-BE49-F238E27FC236}">
                <a16:creationId xmlns:a16="http://schemas.microsoft.com/office/drawing/2014/main" id="{873DDBC4-87C2-4548-AD21-3B9FA5EE6ABF}"/>
              </a:ext>
            </a:extLst>
          </p:cNvPr>
          <p:cNvPicPr>
            <a:picLocks noChangeAspect="1"/>
          </p:cNvPicPr>
          <p:nvPr/>
        </p:nvPicPr>
        <p:blipFill>
          <a:blip r:embed="rId4"/>
          <a:stretch>
            <a:fillRect/>
          </a:stretch>
        </p:blipFill>
        <p:spPr>
          <a:xfrm>
            <a:off x="305129" y="2411667"/>
            <a:ext cx="6026820" cy="673046"/>
          </a:xfrm>
          <a:prstGeom prst="rect">
            <a:avLst/>
          </a:prstGeom>
        </p:spPr>
      </p:pic>
      <p:cxnSp>
        <p:nvCxnSpPr>
          <p:cNvPr id="13" name="Straight Arrow Connector 12">
            <a:extLst>
              <a:ext uri="{FF2B5EF4-FFF2-40B4-BE49-F238E27FC236}">
                <a16:creationId xmlns:a16="http://schemas.microsoft.com/office/drawing/2014/main" id="{E141227E-D2E5-D84E-B85B-571FAC8AA98C}"/>
              </a:ext>
            </a:extLst>
          </p:cNvPr>
          <p:cNvCxnSpPr>
            <a:cxnSpLocks/>
          </p:cNvCxnSpPr>
          <p:nvPr/>
        </p:nvCxnSpPr>
        <p:spPr>
          <a:xfrm flipH="1" flipV="1">
            <a:off x="4368800" y="2849234"/>
            <a:ext cx="2165790" cy="52322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7840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Marginal Damage Costs from Flooding</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EB36CA16-6CB9-AC4A-9D2C-2E6A9D3B16E0}"/>
                  </a:ext>
                </a:extLst>
              </p:cNvPr>
              <p:cNvSpPr/>
              <p:nvPr/>
            </p:nvSpPr>
            <p:spPr>
              <a:xfrm>
                <a:off x="1089102" y="1370840"/>
                <a:ext cx="10013795" cy="4116320"/>
              </a:xfrm>
              <a:prstGeom prst="rect">
                <a:avLst/>
              </a:prstGeom>
              <a:ln>
                <a:solidFill>
                  <a:schemeClr val="tx1"/>
                </a:solidFill>
              </a:ln>
            </p:spPr>
            <p:txBody>
              <a:bodyPr wrap="square">
                <a:spAutoFit/>
              </a:bodyPr>
              <a:lstStyle/>
              <a:p>
                <a:r>
                  <a:rPr lang="en-US" sz="2000" dirty="0">
                    <a:latin typeface="Calibri" panose="020F0502020204030204" pitchFamily="34" charset="0"/>
                    <a:cs typeface="Calibri" panose="020F0502020204030204" pitchFamily="34" charset="0"/>
                  </a:rPr>
                  <a:t>To determine how much an urban center should spend on flood protection, planners need to consider the </a:t>
                </a:r>
                <a:r>
                  <a:rPr lang="en-US" sz="2000" b="1" i="1" dirty="0">
                    <a:latin typeface="Calibri" panose="020F0502020204030204" pitchFamily="34" charset="0"/>
                    <a:cs typeface="Calibri" panose="020F0502020204030204" pitchFamily="34" charset="0"/>
                  </a:rPr>
                  <a:t>marginal</a:t>
                </a:r>
                <a:r>
                  <a:rPr lang="en-US" sz="2000" dirty="0">
                    <a:latin typeface="Calibri" panose="020F0502020204030204" pitchFamily="34" charset="0"/>
                    <a:cs typeface="Calibri" panose="020F0502020204030204" pitchFamily="34" charset="0"/>
                  </a:rPr>
                  <a:t> damages done by increasingly higher flood levels. The </a:t>
                </a:r>
                <a:r>
                  <a:rPr lang="en-US" sz="2000" b="1" dirty="0">
                    <a:latin typeface="Calibri" panose="020F0502020204030204" pitchFamily="34" charset="0"/>
                    <a:cs typeface="Calibri" panose="020F0502020204030204" pitchFamily="34" charset="0"/>
                  </a:rPr>
                  <a:t>marginal damage of flooding</a:t>
                </a:r>
                <a:r>
                  <a:rPr lang="en-US" sz="2000" dirty="0">
                    <a:latin typeface="Calibri" panose="020F0502020204030204" pitchFamily="34" charset="0"/>
                    <a:cs typeface="Calibri" panose="020F0502020204030204" pitchFamily="34" charset="0"/>
                  </a:rPr>
                  <a:t> is the loss in property value that is associated with an additional foot of flooding, or</a:t>
                </a:r>
              </a:p>
              <a:p>
                <a:endParaRPr lang="en-US" sz="2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pPr/>
                <a14:m>
                  <m:oMathPara xmlns:m="http://schemas.openxmlformats.org/officeDocument/2006/math">
                    <m:oMathParaPr>
                      <m:jc m:val="centerGroup"/>
                    </m:oMathParaPr>
                    <m:oMath xmlns:m="http://schemas.openxmlformats.org/officeDocument/2006/math">
                      <m:r>
                        <m:rPr>
                          <m:sty m:val="p"/>
                        </m:rPr>
                        <a:rPr lang="en-US" sz="2000">
                          <a:latin typeface="Cambria Math" panose="02040503050406030204" pitchFamily="18" charset="0"/>
                        </a:rPr>
                        <m:t>Marginal</m:t>
                      </m:r>
                      <m:r>
                        <a:rPr lang="en-US" sz="2000">
                          <a:latin typeface="Cambria Math" panose="02040503050406030204" pitchFamily="18" charset="0"/>
                        </a:rPr>
                        <m:t> </m:t>
                      </m:r>
                      <m:r>
                        <m:rPr>
                          <m:sty m:val="p"/>
                        </m:rPr>
                        <a:rPr lang="en-US" sz="2000">
                          <a:latin typeface="Cambria Math" panose="02040503050406030204" pitchFamily="18" charset="0"/>
                        </a:rPr>
                        <m:t>Damage</m:t>
                      </m:r>
                      <m:r>
                        <a:rPr lang="en-US" sz="2000">
                          <a:latin typeface="Cambria Math" panose="02040503050406030204" pitchFamily="18" charset="0"/>
                        </a:rPr>
                        <m:t>=</m:t>
                      </m:r>
                      <m:f>
                        <m:fPr>
                          <m:ctrlPr>
                            <a:rPr lang="en-US" sz="2000" i="1">
                              <a:latin typeface="Cambria Math" panose="02040503050406030204" pitchFamily="18" charset="0"/>
                            </a:rPr>
                          </m:ctrlPr>
                        </m:fPr>
                        <m:num>
                          <m:r>
                            <a:rPr lang="en-US" sz="2000">
                              <a:latin typeface="Cambria Math" panose="02040503050406030204" pitchFamily="18" charset="0"/>
                            </a:rPr>
                            <m:t>∆</m:t>
                          </m:r>
                          <m:r>
                            <m:rPr>
                              <m:sty m:val="p"/>
                            </m:rPr>
                            <a:rPr lang="en-US" sz="2000">
                              <a:latin typeface="Cambria Math" panose="02040503050406030204" pitchFamily="18" charset="0"/>
                            </a:rPr>
                            <m:t>Total</m:t>
                          </m:r>
                          <m:r>
                            <a:rPr lang="en-US" sz="2000">
                              <a:latin typeface="Cambria Math" panose="02040503050406030204" pitchFamily="18" charset="0"/>
                            </a:rPr>
                            <m:t> </m:t>
                          </m:r>
                          <m:r>
                            <m:rPr>
                              <m:sty m:val="p"/>
                            </m:rPr>
                            <a:rPr lang="en-US" sz="2000">
                              <a:latin typeface="Cambria Math" panose="02040503050406030204" pitchFamily="18" charset="0"/>
                            </a:rPr>
                            <m:t>Property</m:t>
                          </m:r>
                          <m:r>
                            <a:rPr lang="en-US" sz="2000">
                              <a:latin typeface="Cambria Math" panose="02040503050406030204" pitchFamily="18" charset="0"/>
                            </a:rPr>
                            <m:t> </m:t>
                          </m:r>
                          <m:r>
                            <m:rPr>
                              <m:sty m:val="p"/>
                            </m:rPr>
                            <a:rPr lang="en-US" sz="2000">
                              <a:latin typeface="Cambria Math" panose="02040503050406030204" pitchFamily="18" charset="0"/>
                            </a:rPr>
                            <m:t>Damage</m:t>
                          </m:r>
                          <m:r>
                            <a:rPr lang="en-US" sz="2000">
                              <a:latin typeface="Cambria Math" panose="02040503050406030204" pitchFamily="18" charset="0"/>
                            </a:rPr>
                            <m:t> </m:t>
                          </m:r>
                        </m:num>
                        <m:den>
                          <m:r>
                            <a:rPr lang="en-US" sz="2000">
                              <a:latin typeface="Cambria Math" panose="02040503050406030204" pitchFamily="18" charset="0"/>
                            </a:rPr>
                            <m:t>∆</m:t>
                          </m:r>
                          <m:r>
                            <m:rPr>
                              <m:sty m:val="p"/>
                            </m:rPr>
                            <a:rPr lang="en-US" sz="2000">
                              <a:latin typeface="Cambria Math" panose="02040503050406030204" pitchFamily="18" charset="0"/>
                            </a:rPr>
                            <m:t>Feet</m:t>
                          </m:r>
                          <m:r>
                            <a:rPr lang="en-US" sz="2000">
                              <a:latin typeface="Cambria Math" panose="02040503050406030204" pitchFamily="18" charset="0"/>
                            </a:rPr>
                            <m:t> </m:t>
                          </m:r>
                          <m:r>
                            <m:rPr>
                              <m:sty m:val="p"/>
                            </m:rPr>
                            <a:rPr lang="en-US" sz="2000">
                              <a:latin typeface="Cambria Math" panose="02040503050406030204" pitchFamily="18" charset="0"/>
                            </a:rPr>
                            <m:t>of</m:t>
                          </m:r>
                          <m:r>
                            <a:rPr lang="en-US" sz="2000">
                              <a:latin typeface="Cambria Math" panose="02040503050406030204" pitchFamily="18" charset="0"/>
                            </a:rPr>
                            <m:t> </m:t>
                          </m:r>
                          <m:r>
                            <m:rPr>
                              <m:sty m:val="p"/>
                            </m:rPr>
                            <a:rPr lang="en-US" sz="2000">
                              <a:latin typeface="Cambria Math" panose="02040503050406030204" pitchFamily="18" charset="0"/>
                            </a:rPr>
                            <m:t>flooding</m:t>
                          </m:r>
                        </m:den>
                      </m:f>
                    </m:oMath>
                  </m:oMathPara>
                </a14:m>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In your Excel spreadsheet, you can calculate the marginal damage from the first foot of flooding by subtracting the change in total housing damages from 1 to 0 feet of flooding (numerator) over the change in feet of flooding (denominator). Note that in this case, the changes in flood levels are in 1 foot increments, so the denominator will be “1” for all calculations. </a:t>
                </a:r>
              </a:p>
            </p:txBody>
          </p:sp>
        </mc:Choice>
        <mc:Fallback xmlns="">
          <p:sp>
            <p:nvSpPr>
              <p:cNvPr id="4" name="Rectangle 3">
                <a:extLst>
                  <a:ext uri="{FF2B5EF4-FFF2-40B4-BE49-F238E27FC236}">
                    <a16:creationId xmlns:a16="http://schemas.microsoft.com/office/drawing/2014/main" id="{EB36CA16-6CB9-AC4A-9D2C-2E6A9D3B16E0}"/>
                  </a:ext>
                </a:extLst>
              </p:cNvPr>
              <p:cNvSpPr>
                <a:spLocks noRot="1" noChangeAspect="1" noMove="1" noResize="1" noEditPoints="1" noAdjustHandles="1" noChangeArrowheads="1" noChangeShapeType="1" noTextEdit="1"/>
              </p:cNvSpPr>
              <p:nvPr/>
            </p:nvSpPr>
            <p:spPr>
              <a:xfrm>
                <a:off x="1089102" y="1370840"/>
                <a:ext cx="10013795" cy="4116320"/>
              </a:xfrm>
              <a:prstGeom prst="rect">
                <a:avLst/>
              </a:prstGeom>
              <a:blipFill>
                <a:blip r:embed="rId2"/>
                <a:stretch>
                  <a:fillRect l="-633" t="-923" r="-506" b="-1231"/>
                </a:stretch>
              </a:blipFill>
              <a:ln>
                <a:solidFill>
                  <a:schemeClr val="tx1"/>
                </a:solidFill>
              </a:ln>
            </p:spPr>
            <p:txBody>
              <a:bodyPr/>
              <a:lstStyle/>
              <a:p>
                <a:r>
                  <a:rPr lang="en-US">
                    <a:noFill/>
                  </a:rPr>
                  <a:t> </a:t>
                </a:r>
              </a:p>
            </p:txBody>
          </p:sp>
        </mc:Fallback>
      </mc:AlternateContent>
      <p:sp>
        <p:nvSpPr>
          <p:cNvPr id="3" name="Slide Number Placeholder 2">
            <a:extLst>
              <a:ext uri="{FF2B5EF4-FFF2-40B4-BE49-F238E27FC236}">
                <a16:creationId xmlns:a16="http://schemas.microsoft.com/office/drawing/2014/main" id="{D064753A-3745-8D47-B4BD-A93B857DECD1}"/>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8</a:t>
            </a:fld>
            <a:endParaRPr lang="en-US"/>
          </a:p>
        </p:txBody>
      </p:sp>
    </p:spTree>
    <p:extLst>
      <p:ext uri="{BB962C8B-B14F-4D97-AF65-F5344CB8AC3E}">
        <p14:creationId xmlns:p14="http://schemas.microsoft.com/office/powerpoint/2010/main" val="2515812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Marginal Damage Costs from Flooding</a:t>
            </a:r>
          </a:p>
        </p:txBody>
      </p:sp>
      <p:sp>
        <p:nvSpPr>
          <p:cNvPr id="11" name="Rectangle 10">
            <a:extLst>
              <a:ext uri="{FF2B5EF4-FFF2-40B4-BE49-F238E27FC236}">
                <a16:creationId xmlns:a16="http://schemas.microsoft.com/office/drawing/2014/main" id="{E950B258-8D63-3A4A-8F67-32F28AEDAA36}"/>
              </a:ext>
            </a:extLst>
          </p:cNvPr>
          <p:cNvSpPr/>
          <p:nvPr/>
        </p:nvSpPr>
        <p:spPr>
          <a:xfrm>
            <a:off x="5754029" y="1701011"/>
            <a:ext cx="6202843" cy="3077766"/>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a:t>
            </a:r>
            <a:r>
              <a:rPr lang="en-US" dirty="0">
                <a:solidFill>
                  <a:srgbClr val="FF0000"/>
                </a:solidFill>
                <a:latin typeface="Calibri" panose="020F0502020204030204" pitchFamily="34" charset="0"/>
                <a:cs typeface="Calibri" panose="020F0502020204030204" pitchFamily="34" charset="0"/>
              </a:rPr>
              <a:t>To calculate the marginal damages, subtract the total damages given 1 ft of flooding from damages with 0 ft of flooding, by typing the formula “=D10-D9” into cell E10, under Marginal Damages (column E) then hit ‘enter’. </a:t>
            </a:r>
          </a:p>
          <a:p>
            <a:endParaRPr lang="en-US" dirty="0">
              <a:solidFill>
                <a:srgbClr val="FF0000"/>
              </a:solidFill>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Click on the cell to show the green border, then click on the square in the lower right corner and drag it down to the last cell in the column to copy the formula into these cells. </a:t>
            </a:r>
          </a:p>
        </p:txBody>
      </p:sp>
      <p:cxnSp>
        <p:nvCxnSpPr>
          <p:cNvPr id="15" name="Straight Arrow Connector 14">
            <a:extLst>
              <a:ext uri="{FF2B5EF4-FFF2-40B4-BE49-F238E27FC236}">
                <a16:creationId xmlns:a16="http://schemas.microsoft.com/office/drawing/2014/main" id="{E07701AE-ACA6-FA44-872C-37594278A0D4}"/>
              </a:ext>
            </a:extLst>
          </p:cNvPr>
          <p:cNvCxnSpPr>
            <a:cxnSpLocks/>
          </p:cNvCxnSpPr>
          <p:nvPr/>
        </p:nvCxnSpPr>
        <p:spPr>
          <a:xfrm flipH="1">
            <a:off x="5423549" y="2423901"/>
            <a:ext cx="29539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D3126D8E-8F17-FB4B-80B8-F935DE5B56F2}"/>
              </a:ext>
            </a:extLst>
          </p:cNvPr>
          <p:cNvSpPr txBox="1"/>
          <p:nvPr/>
        </p:nvSpPr>
        <p:spPr>
          <a:xfrm>
            <a:off x="5843944" y="4923000"/>
            <a:ext cx="6023011" cy="1477328"/>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In a group or with a partner, discuss what assumptions you are making about how flood damages will impact houses based on the calculations for marginal damages you just made here, i.e. interpret the value in the cell E10. Do you think this is an over or under estimate of flood damages? </a:t>
            </a:r>
          </a:p>
        </p:txBody>
      </p:sp>
      <p:sp>
        <p:nvSpPr>
          <p:cNvPr id="4" name="Slide Number Placeholder 3">
            <a:extLst>
              <a:ext uri="{FF2B5EF4-FFF2-40B4-BE49-F238E27FC236}">
                <a16:creationId xmlns:a16="http://schemas.microsoft.com/office/drawing/2014/main" id="{ADEE95C2-0127-B04D-BC4B-92EFF75DCF43}"/>
              </a:ext>
            </a:extLst>
          </p:cNvPr>
          <p:cNvSpPr>
            <a:spLocks noGrp="1"/>
          </p:cNvSpPr>
          <p:nvPr>
            <p:ph type="sldNum" sz="quarter" idx="12"/>
          </p:nvPr>
        </p:nvSpPr>
        <p:spPr>
          <a:xfrm>
            <a:off x="9448800" y="6471531"/>
            <a:ext cx="2743200" cy="365125"/>
          </a:xfrm>
        </p:spPr>
        <p:txBody>
          <a:bodyPr/>
          <a:lstStyle/>
          <a:p>
            <a:fld id="{28DE8CCF-C11A-0949-8C31-4D223438836F}" type="slidenum">
              <a:rPr lang="en-US" smtClean="0"/>
              <a:t>9</a:t>
            </a:fld>
            <a:endParaRPr lang="en-US" dirty="0"/>
          </a:p>
        </p:txBody>
      </p:sp>
      <p:cxnSp>
        <p:nvCxnSpPr>
          <p:cNvPr id="12" name="Straight Arrow Connector 11">
            <a:extLst>
              <a:ext uri="{FF2B5EF4-FFF2-40B4-BE49-F238E27FC236}">
                <a16:creationId xmlns:a16="http://schemas.microsoft.com/office/drawing/2014/main" id="{1E266DA7-889D-F24B-A696-587776CE218E}"/>
              </a:ext>
            </a:extLst>
          </p:cNvPr>
          <p:cNvCxnSpPr>
            <a:cxnSpLocks/>
          </p:cNvCxnSpPr>
          <p:nvPr/>
        </p:nvCxnSpPr>
        <p:spPr>
          <a:xfrm flipH="1">
            <a:off x="5455936" y="4687628"/>
            <a:ext cx="298093" cy="28581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BE5CA4D0-0594-264D-B5EA-C4859B213501}"/>
              </a:ext>
            </a:extLst>
          </p:cNvPr>
          <p:cNvSpPr/>
          <p:nvPr/>
        </p:nvSpPr>
        <p:spPr>
          <a:xfrm>
            <a:off x="269789" y="849810"/>
            <a:ext cx="11652422" cy="646331"/>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After reviewing the formula for calculating marginal damage costs on the previous slide, you will now apply it to your region by calculating the marginal damages from flooding from 0 to 10 feet in Table 1. </a:t>
            </a:r>
          </a:p>
        </p:txBody>
      </p:sp>
      <p:sp>
        <p:nvSpPr>
          <p:cNvPr id="14" name="TextBox 13">
            <a:extLst>
              <a:ext uri="{FF2B5EF4-FFF2-40B4-BE49-F238E27FC236}">
                <a16:creationId xmlns:a16="http://schemas.microsoft.com/office/drawing/2014/main" id="{AC99F340-BDC4-3541-87F4-9E5A4DDED258}"/>
              </a:ext>
            </a:extLst>
          </p:cNvPr>
          <p:cNvSpPr txBox="1"/>
          <p:nvPr/>
        </p:nvSpPr>
        <p:spPr>
          <a:xfrm>
            <a:off x="6096000" y="3022293"/>
            <a:ext cx="5334639" cy="646331"/>
          </a:xfrm>
          <a:prstGeom prst="rect">
            <a:avLst/>
          </a:prstGeom>
          <a:noFill/>
          <a:ln>
            <a:solidFill>
              <a:srgbClr val="002060"/>
            </a:solidFill>
          </a:ln>
        </p:spPr>
        <p:txBody>
          <a:bodyPr wrap="square" rtlCol="0">
            <a:spAutoFit/>
          </a:bodyPr>
          <a:lstStyle/>
          <a:p>
            <a:r>
              <a:rPr lang="en-US" b="1" dirty="0">
                <a:solidFill>
                  <a:srgbClr val="002060"/>
                </a:solidFill>
                <a:latin typeface="Calibri" panose="020F0502020204030204" pitchFamily="34" charset="0"/>
                <a:cs typeface="Calibri" panose="020F0502020204030204" pitchFamily="34" charset="0"/>
              </a:rPr>
              <a:t>Excel Tip: </a:t>
            </a:r>
            <a:r>
              <a:rPr lang="en-US" dirty="0">
                <a:solidFill>
                  <a:srgbClr val="002060"/>
                </a:solidFill>
                <a:latin typeface="Calibri" panose="020F0502020204030204" pitchFamily="34" charset="0"/>
                <a:cs typeface="Calibri" panose="020F0502020204030204" pitchFamily="34" charset="0"/>
              </a:rPr>
              <a:t>You can also </a:t>
            </a:r>
            <a:r>
              <a:rPr lang="en-US" i="1" dirty="0">
                <a:solidFill>
                  <a:srgbClr val="002060"/>
                </a:solidFill>
                <a:latin typeface="Calibri" panose="020F0502020204030204" pitchFamily="34" charset="0"/>
                <a:cs typeface="Calibri" panose="020F0502020204030204" pitchFamily="34" charset="0"/>
              </a:rPr>
              <a:t>click</a:t>
            </a:r>
            <a:r>
              <a:rPr lang="en-US" dirty="0">
                <a:solidFill>
                  <a:srgbClr val="002060"/>
                </a:solidFill>
                <a:latin typeface="Calibri" panose="020F0502020204030204" pitchFamily="34" charset="0"/>
                <a:cs typeface="Calibri" panose="020F0502020204030204" pitchFamily="34" charset="0"/>
              </a:rPr>
              <a:t> on the cell to fill in the cell reference in the formula (e.g. D10) instead of typing it. </a:t>
            </a:r>
          </a:p>
        </p:txBody>
      </p:sp>
      <p:pic>
        <p:nvPicPr>
          <p:cNvPr id="13" name="Picture 12">
            <a:extLst>
              <a:ext uri="{FF2B5EF4-FFF2-40B4-BE49-F238E27FC236}">
                <a16:creationId xmlns:a16="http://schemas.microsoft.com/office/drawing/2014/main" id="{C605BBD2-7442-E146-9FD2-081EBE8A2062}"/>
              </a:ext>
            </a:extLst>
          </p:cNvPr>
          <p:cNvPicPr>
            <a:picLocks noChangeAspect="1"/>
          </p:cNvPicPr>
          <p:nvPr/>
        </p:nvPicPr>
        <p:blipFill>
          <a:blip r:embed="rId2"/>
          <a:stretch>
            <a:fillRect/>
          </a:stretch>
        </p:blipFill>
        <p:spPr>
          <a:xfrm>
            <a:off x="235128" y="1637545"/>
            <a:ext cx="5169818" cy="2397008"/>
          </a:xfrm>
          <a:prstGeom prst="rect">
            <a:avLst/>
          </a:prstGeom>
        </p:spPr>
      </p:pic>
      <p:pic>
        <p:nvPicPr>
          <p:cNvPr id="17" name="Picture 16">
            <a:extLst>
              <a:ext uri="{FF2B5EF4-FFF2-40B4-BE49-F238E27FC236}">
                <a16:creationId xmlns:a16="http://schemas.microsoft.com/office/drawing/2014/main" id="{376F4AE6-A257-D844-904A-53D31D4F0830}"/>
              </a:ext>
            </a:extLst>
          </p:cNvPr>
          <p:cNvPicPr>
            <a:picLocks noChangeAspect="1"/>
          </p:cNvPicPr>
          <p:nvPr/>
        </p:nvPicPr>
        <p:blipFill>
          <a:blip r:embed="rId3"/>
          <a:stretch>
            <a:fillRect/>
          </a:stretch>
        </p:blipFill>
        <p:spPr>
          <a:xfrm>
            <a:off x="267327" y="4102540"/>
            <a:ext cx="5169818" cy="2382171"/>
          </a:xfrm>
          <a:prstGeom prst="rect">
            <a:avLst/>
          </a:prstGeom>
        </p:spPr>
      </p:pic>
    </p:spTree>
    <p:extLst>
      <p:ext uri="{BB962C8B-B14F-4D97-AF65-F5344CB8AC3E}">
        <p14:creationId xmlns:p14="http://schemas.microsoft.com/office/powerpoint/2010/main" val="41230205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23453</TotalTime>
  <Words>4804</Words>
  <Application>Microsoft Macintosh PowerPoint</Application>
  <PresentationFormat>Widescreen</PresentationFormat>
  <Paragraphs>291</Paragraphs>
  <Slides>23</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Cambria</vt:lpstr>
      <vt:lpstr>Cambria Math</vt:lpstr>
      <vt:lpstr>Times</vt:lpstr>
      <vt:lpstr>Office Theme</vt:lpstr>
      <vt:lpstr>Computational Guided Inquiry: Assessing Regional Sea Level Rise Impacts </vt:lpstr>
      <vt:lpstr>Module Overview and Learning Objectives </vt:lpstr>
      <vt:lpstr>Introduction – Climate Connection</vt:lpstr>
      <vt:lpstr>Introduction – Polar Connection</vt:lpstr>
      <vt:lpstr>Introduction: Investigating Local SLR Impacts</vt:lpstr>
      <vt:lpstr>Part I: Estimating Home Values in Flood Prone Areas</vt:lpstr>
      <vt:lpstr>Part I: Calculating the Marginal Damage Cost of Flooding</vt:lpstr>
      <vt:lpstr>Part I: Calculating Marginal Damage Costs from Flooding</vt:lpstr>
      <vt:lpstr>Part I: Calculating Marginal Damage Costs from Flooding</vt:lpstr>
      <vt:lpstr>Part 1: Calculating Expected Damages from Flooding </vt:lpstr>
      <vt:lpstr>Part 1: Calculating Expected Damages from Flooding </vt:lpstr>
      <vt:lpstr>Part 1: Calculating Expected Damages from Flooding </vt:lpstr>
      <vt:lpstr>Part 2: Graphing Marginal Damage Curves</vt:lpstr>
      <vt:lpstr>Part 2: Graphing Marginal Damage Curves</vt:lpstr>
      <vt:lpstr>Part 2: Formatting Graphs in Excel </vt:lpstr>
      <vt:lpstr>Part 3: Making Decisions Under Uncertainty</vt:lpstr>
      <vt:lpstr>Part 3: Making Decisions Under Uncertainty</vt:lpstr>
      <vt:lpstr>Part 3: Making Decisions Under Uncertainty</vt:lpstr>
      <vt:lpstr>Part 3: Estimating the Cost of Building a Seawall </vt:lpstr>
      <vt:lpstr>Part 3: Estimating the Cost of Building a Seawall </vt:lpstr>
      <vt:lpstr>Discussion Questions </vt:lpstr>
      <vt:lpstr>Post-Module Memo Assignment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Guided Inquiry: Investigating Sea Level Rise Impacts in Tacoma, WA </dc:title>
  <dc:creator>Microsoft Office User</dc:creator>
  <cp:lastModifiedBy>Lea Fortmann</cp:lastModifiedBy>
  <cp:revision>220</cp:revision>
  <dcterms:created xsi:type="dcterms:W3CDTF">2019-06-04T19:44:57Z</dcterms:created>
  <dcterms:modified xsi:type="dcterms:W3CDTF">2020-02-17T20:49:35Z</dcterms:modified>
</cp:coreProperties>
</file>

<file path=docProps/thumbnail.jpeg>
</file>